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Masters/slideMaster4.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slideLayouts/slideLayout4.xml" ContentType="application/vnd.openxmlformats-officedocument.presentationml.slideLayout+xml"/>
  <Override PartName="/ppt/theme/theme4.xml" ContentType="application/vnd.openxmlformats-officedocument.them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49" r:id="rId2"/>
    <p:sldMasterId id="2147483650" r:id="rId3"/>
    <p:sldMasterId id="2147483651" r:id="rId4"/>
  </p:sldMasterIdLst>
  <p:sldIdLst>
    <p:sldId id="256" r:id="rId5"/>
    <p:sldId id="261" r:id="rId6"/>
    <p:sldId id="262" r:id="rId7"/>
    <p:sldId id="263" r:id="rId8"/>
    <p:sldId id="272" r:id="rId9"/>
    <p:sldId id="320" r:id="rId10"/>
    <p:sldId id="264" r:id="rId11"/>
    <p:sldId id="321" r:id="rId12"/>
    <p:sldId id="284" r:id="rId13"/>
    <p:sldId id="285" r:id="rId14"/>
    <p:sldId id="273" r:id="rId15"/>
    <p:sldId id="290" r:id="rId16"/>
    <p:sldId id="289" r:id="rId17"/>
    <p:sldId id="287" r:id="rId18"/>
    <p:sldId id="266" r:id="rId19"/>
    <p:sldId id="274" r:id="rId20"/>
    <p:sldId id="302" r:id="rId21"/>
    <p:sldId id="313" r:id="rId22"/>
    <p:sldId id="314" r:id="rId23"/>
    <p:sldId id="315" r:id="rId24"/>
    <p:sldId id="316" r:id="rId25"/>
    <p:sldId id="317" r:id="rId26"/>
    <p:sldId id="318" r:id="rId27"/>
    <p:sldId id="267" r:id="rId28"/>
    <p:sldId id="309" r:id="rId29"/>
    <p:sldId id="293" r:id="rId30"/>
    <p:sldId id="278" r:id="rId31"/>
    <p:sldId id="279" r:id="rId32"/>
    <p:sldId id="294" r:id="rId33"/>
    <p:sldId id="295" r:id="rId34"/>
    <p:sldId id="280" r:id="rId35"/>
    <p:sldId id="296" r:id="rId36"/>
    <p:sldId id="310" r:id="rId37"/>
    <p:sldId id="304" r:id="rId38"/>
    <p:sldId id="268" r:id="rId39"/>
    <p:sldId id="283" r:id="rId40"/>
    <p:sldId id="282" r:id="rId41"/>
    <p:sldId id="281" r:id="rId42"/>
    <p:sldId id="275" r:id="rId43"/>
    <p:sldId id="311" r:id="rId44"/>
    <p:sldId id="312" r:id="rId45"/>
    <p:sldId id="271" r:id="rId46"/>
    <p:sldId id="292" r:id="rId47"/>
    <p:sldId id="269" r:id="rId48"/>
    <p:sldId id="299" r:id="rId49"/>
    <p:sldId id="301" r:id="rId50"/>
    <p:sldId id="307" r:id="rId51"/>
    <p:sldId id="306" r:id="rId52"/>
    <p:sldId id="298" r:id="rId53"/>
    <p:sldId id="308" r:id="rId54"/>
    <p:sldId id="265" r:id="rId55"/>
    <p:sldId id="305" r:id="rId56"/>
    <p:sldId id="300" r:id="rId57"/>
    <p:sldId id="291" r:id="rId58"/>
    <p:sldId id="270" r:id="rId59"/>
    <p:sldId id="286" r:id="rId60"/>
  </p:sldIdLst>
  <p:sldSz cx="24384000" cy="13716000"/>
  <p:notesSz cx="6858000" cy="91440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00B7B7"/>
    <a:srgbClr val="5E50A1"/>
    <a:srgbClr val="510C76"/>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15591" autoAdjust="0"/>
    <p:restoredTop sz="94659" autoAdjust="0"/>
  </p:normalViewPr>
  <p:slideViewPr>
    <p:cSldViewPr>
      <p:cViewPr>
        <p:scale>
          <a:sx n="33" d="100"/>
          <a:sy n="33" d="100"/>
        </p:scale>
        <p:origin x="-1632" y="-1056"/>
      </p:cViewPr>
      <p:guideLst>
        <p:guide orient="horz" pos="4320"/>
        <p:guide pos="7680"/>
      </p:guideLst>
    </p:cSldViewPr>
  </p:slideViewPr>
  <p:outlineViewPr>
    <p:cViewPr>
      <p:scale>
        <a:sx n="33" d="100"/>
        <a:sy n="33" d="100"/>
      </p:scale>
      <p:origin x="0" y="10764"/>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9.xml"/><Relationship Id="rId18" Type="http://schemas.openxmlformats.org/officeDocument/2006/relationships/slide" Target="slides/slide14.xml"/><Relationship Id="rId26" Type="http://schemas.openxmlformats.org/officeDocument/2006/relationships/slide" Target="slides/slide22.xml"/><Relationship Id="rId39" Type="http://schemas.openxmlformats.org/officeDocument/2006/relationships/slide" Target="slides/slide35.xml"/><Relationship Id="rId21" Type="http://schemas.openxmlformats.org/officeDocument/2006/relationships/slide" Target="slides/slide17.xml"/><Relationship Id="rId34" Type="http://schemas.openxmlformats.org/officeDocument/2006/relationships/slide" Target="slides/slide30.xml"/><Relationship Id="rId42" Type="http://schemas.openxmlformats.org/officeDocument/2006/relationships/slide" Target="slides/slide38.xml"/><Relationship Id="rId47" Type="http://schemas.openxmlformats.org/officeDocument/2006/relationships/slide" Target="slides/slide43.xml"/><Relationship Id="rId50" Type="http://schemas.openxmlformats.org/officeDocument/2006/relationships/slide" Target="slides/slide46.xml"/><Relationship Id="rId55" Type="http://schemas.openxmlformats.org/officeDocument/2006/relationships/slide" Target="slides/slide51.xml"/><Relationship Id="rId63" Type="http://schemas.openxmlformats.org/officeDocument/2006/relationships/theme" Target="theme/theme1.xml"/><Relationship Id="rId7" Type="http://schemas.openxmlformats.org/officeDocument/2006/relationships/slide" Target="slides/slide3.xml"/><Relationship Id="rId2" Type="http://schemas.openxmlformats.org/officeDocument/2006/relationships/slideMaster" Target="slideMasters/slideMaster2.xml"/><Relationship Id="rId16" Type="http://schemas.openxmlformats.org/officeDocument/2006/relationships/slide" Target="slides/slide12.xml"/><Relationship Id="rId20" Type="http://schemas.openxmlformats.org/officeDocument/2006/relationships/slide" Target="slides/slide16.xml"/><Relationship Id="rId29" Type="http://schemas.openxmlformats.org/officeDocument/2006/relationships/slide" Target="slides/slide25.xml"/><Relationship Id="rId41" Type="http://schemas.openxmlformats.org/officeDocument/2006/relationships/slide" Target="slides/slide37.xml"/><Relationship Id="rId54" Type="http://schemas.openxmlformats.org/officeDocument/2006/relationships/slide" Target="slides/slide50.xml"/><Relationship Id="rId62" Type="http://schemas.openxmlformats.org/officeDocument/2006/relationships/viewProps" Target="viewProps.xml"/><Relationship Id="rId1" Type="http://schemas.openxmlformats.org/officeDocument/2006/relationships/slideMaster" Target="slideMasters/slideMaster1.xml"/><Relationship Id="rId6" Type="http://schemas.openxmlformats.org/officeDocument/2006/relationships/slide" Target="slides/slide2.xml"/><Relationship Id="rId11" Type="http://schemas.openxmlformats.org/officeDocument/2006/relationships/slide" Target="slides/slide7.xml"/><Relationship Id="rId24" Type="http://schemas.openxmlformats.org/officeDocument/2006/relationships/slide" Target="slides/slide20.xml"/><Relationship Id="rId32" Type="http://schemas.openxmlformats.org/officeDocument/2006/relationships/slide" Target="slides/slide28.xml"/><Relationship Id="rId37" Type="http://schemas.openxmlformats.org/officeDocument/2006/relationships/slide" Target="slides/slide33.xml"/><Relationship Id="rId40" Type="http://schemas.openxmlformats.org/officeDocument/2006/relationships/slide" Target="slides/slide36.xml"/><Relationship Id="rId45" Type="http://schemas.openxmlformats.org/officeDocument/2006/relationships/slide" Target="slides/slide41.xml"/><Relationship Id="rId53" Type="http://schemas.openxmlformats.org/officeDocument/2006/relationships/slide" Target="slides/slide49.xml"/><Relationship Id="rId58" Type="http://schemas.openxmlformats.org/officeDocument/2006/relationships/slide" Target="slides/slide54.xml"/><Relationship Id="rId5" Type="http://schemas.openxmlformats.org/officeDocument/2006/relationships/slide" Target="slides/slide1.xml"/><Relationship Id="rId15" Type="http://schemas.openxmlformats.org/officeDocument/2006/relationships/slide" Target="slides/slide11.xml"/><Relationship Id="rId23" Type="http://schemas.openxmlformats.org/officeDocument/2006/relationships/slide" Target="slides/slide19.xml"/><Relationship Id="rId28" Type="http://schemas.openxmlformats.org/officeDocument/2006/relationships/slide" Target="slides/slide24.xml"/><Relationship Id="rId36" Type="http://schemas.openxmlformats.org/officeDocument/2006/relationships/slide" Target="slides/slide32.xml"/><Relationship Id="rId49" Type="http://schemas.openxmlformats.org/officeDocument/2006/relationships/slide" Target="slides/slide45.xml"/><Relationship Id="rId57" Type="http://schemas.openxmlformats.org/officeDocument/2006/relationships/slide" Target="slides/slide53.xml"/><Relationship Id="rId61" Type="http://schemas.openxmlformats.org/officeDocument/2006/relationships/presProps" Target="presProps.xml"/><Relationship Id="rId10" Type="http://schemas.openxmlformats.org/officeDocument/2006/relationships/slide" Target="slides/slide6.xml"/><Relationship Id="rId19" Type="http://schemas.openxmlformats.org/officeDocument/2006/relationships/slide" Target="slides/slide15.xml"/><Relationship Id="rId31" Type="http://schemas.openxmlformats.org/officeDocument/2006/relationships/slide" Target="slides/slide27.xml"/><Relationship Id="rId44" Type="http://schemas.openxmlformats.org/officeDocument/2006/relationships/slide" Target="slides/slide40.xml"/><Relationship Id="rId52" Type="http://schemas.openxmlformats.org/officeDocument/2006/relationships/slide" Target="slides/slide48.xml"/><Relationship Id="rId60" Type="http://schemas.openxmlformats.org/officeDocument/2006/relationships/slide" Target="slides/slide56.xml"/><Relationship Id="rId4" Type="http://schemas.openxmlformats.org/officeDocument/2006/relationships/slideMaster" Target="slideMasters/slideMaster4.xml"/><Relationship Id="rId9" Type="http://schemas.openxmlformats.org/officeDocument/2006/relationships/slide" Target="slides/slide5.xml"/><Relationship Id="rId14" Type="http://schemas.openxmlformats.org/officeDocument/2006/relationships/slide" Target="slides/slide10.xml"/><Relationship Id="rId22" Type="http://schemas.openxmlformats.org/officeDocument/2006/relationships/slide" Target="slides/slide18.xml"/><Relationship Id="rId27" Type="http://schemas.openxmlformats.org/officeDocument/2006/relationships/slide" Target="slides/slide23.xml"/><Relationship Id="rId30" Type="http://schemas.openxmlformats.org/officeDocument/2006/relationships/slide" Target="slides/slide26.xml"/><Relationship Id="rId35" Type="http://schemas.openxmlformats.org/officeDocument/2006/relationships/slide" Target="slides/slide31.xml"/><Relationship Id="rId43" Type="http://schemas.openxmlformats.org/officeDocument/2006/relationships/slide" Target="slides/slide39.xml"/><Relationship Id="rId48" Type="http://schemas.openxmlformats.org/officeDocument/2006/relationships/slide" Target="slides/slide44.xml"/><Relationship Id="rId56" Type="http://schemas.openxmlformats.org/officeDocument/2006/relationships/slide" Target="slides/slide52.xml"/><Relationship Id="rId64" Type="http://schemas.openxmlformats.org/officeDocument/2006/relationships/tableStyles" Target="tableStyles.xml"/><Relationship Id="rId8" Type="http://schemas.openxmlformats.org/officeDocument/2006/relationships/slide" Target="slides/slide4.xml"/><Relationship Id="rId51" Type="http://schemas.openxmlformats.org/officeDocument/2006/relationships/slide" Target="slides/slide47.xml"/><Relationship Id="rId3" Type="http://schemas.openxmlformats.org/officeDocument/2006/relationships/slideMaster" Target="slideMasters/slideMaster3.xml"/><Relationship Id="rId12" Type="http://schemas.openxmlformats.org/officeDocument/2006/relationships/slide" Target="slides/slide8.xml"/><Relationship Id="rId17" Type="http://schemas.openxmlformats.org/officeDocument/2006/relationships/slide" Target="slides/slide13.xml"/><Relationship Id="rId25" Type="http://schemas.openxmlformats.org/officeDocument/2006/relationships/slide" Target="slides/slide21.xml"/><Relationship Id="rId33" Type="http://schemas.openxmlformats.org/officeDocument/2006/relationships/slide" Target="slides/slide29.xml"/><Relationship Id="rId38" Type="http://schemas.openxmlformats.org/officeDocument/2006/relationships/slide" Target="slides/slide34.xml"/><Relationship Id="rId46" Type="http://schemas.openxmlformats.org/officeDocument/2006/relationships/slide" Target="slides/slide42.xml"/><Relationship Id="rId59" Type="http://schemas.openxmlformats.org/officeDocument/2006/relationships/slide" Target="slides/slide55.xml"/></Relationship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_rels/slideLayout4.xml.rels><?xml version="1.0" encoding="UTF-8" standalone="yes"?>
<Relationships xmlns="http://schemas.openxmlformats.org/package/2006/relationships"><Relationship Id="rId1" Type="http://schemas.openxmlformats.org/officeDocument/2006/relationships/slideMaster" Target="../slideMasters/slideMaster4.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lvl1pPr algn="l">
              <a:defRPr sz="7200"/>
            </a:lvl1pPr>
          </a:lstStyle>
          <a:p>
            <a:r>
              <a:rPr lang="en-US" smtClean="0"/>
              <a:t>Click to edit Master title style</a:t>
            </a:r>
            <a:endParaRPr lang="en-US"/>
          </a:p>
        </p:txBody>
      </p:sp>
      <p:sp>
        <p:nvSpPr>
          <p:cNvPr id="3" name="Content Placeholder 2"/>
          <p:cNvSpPr>
            <a:spLocks noGrp="1"/>
          </p:cNvSpPr>
          <p:nvPr>
            <p:ph idx="1"/>
          </p:nvPr>
        </p:nvSpPr>
        <p:spPr>
          <a:xfrm>
            <a:off x="617538" y="1676401"/>
            <a:ext cx="23134637" cy="10591799"/>
          </a:xfrm>
        </p:spPr>
        <p:txBody>
          <a:bodyPr/>
          <a:lstStyle>
            <a:lvl1pPr>
              <a:buClr>
                <a:srgbClr val="5E50A1"/>
              </a:buClr>
              <a:defRPr/>
            </a:lvl1pPr>
            <a:lvl2pPr>
              <a:buClr>
                <a:srgbClr val="5E50A1"/>
              </a:buClr>
              <a:defRPr/>
            </a:lvl2pPr>
            <a:lvl3pPr>
              <a:buClr>
                <a:srgbClr val="5E50A1"/>
              </a:buClr>
              <a:defRPr/>
            </a:lvl3pPr>
            <a:lvl4pPr>
              <a:buClr>
                <a:srgbClr val="5E50A1"/>
              </a:buClr>
              <a:defRPr/>
            </a:lvl4pPr>
            <a:lvl5pPr>
              <a:buClr>
                <a:srgbClr val="5E50A1"/>
              </a:buClr>
              <a:defRPr/>
            </a:lvl5pPr>
          </a:lstStyle>
          <a:p>
            <a:pPr lvl="0"/>
            <a:r>
              <a:rPr lang="en-US" dirty="0" smtClean="0"/>
              <a:t>Click to edit Master text styles</a:t>
            </a:r>
          </a:p>
          <a:p>
            <a:pPr lvl="1"/>
            <a:r>
              <a:rPr lang="en-US" dirty="0" smtClean="0"/>
              <a:t>Second level</a:t>
            </a:r>
          </a:p>
          <a:p>
            <a:pPr lvl="2"/>
            <a:r>
              <a:rPr lang="en-US" dirty="0" smtClean="0"/>
              <a:t>Third level</a:t>
            </a:r>
          </a:p>
          <a:p>
            <a:pPr lvl="3"/>
            <a:r>
              <a:rPr lang="en-US" dirty="0" smtClean="0"/>
              <a:t>Fourth level</a:t>
            </a:r>
          </a:p>
          <a:p>
            <a:pPr lvl="4"/>
            <a:r>
              <a:rPr lang="en-US" dirty="0" smtClean="0"/>
              <a:t>Fifth level</a:t>
            </a:r>
            <a:endParaRPr lang="en-US" dirty="0"/>
          </a:p>
        </p:txBody>
      </p:sp>
    </p:spTree>
    <p:extLst>
      <p:ext uri="{BB962C8B-B14F-4D97-AF65-F5344CB8AC3E}">
        <p14:creationId xmlns:p14="http://schemas.microsoft.com/office/powerpoint/2010/main" val="401493358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4.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_rels/slideMaster4.xml.rels><?xml version="1.0" encoding="UTF-8" standalone="yes"?>
<Relationships xmlns="http://schemas.openxmlformats.org/package/2006/relationships"><Relationship Id="rId3" Type="http://schemas.openxmlformats.org/officeDocument/2006/relationships/image" Target="../media/image4.jpeg"/><Relationship Id="rId2" Type="http://schemas.openxmlformats.org/officeDocument/2006/relationships/theme" Target="../theme/theme4.xml"/><Relationship Id="rId1" Type="http://schemas.openxmlformats.org/officeDocument/2006/relationships/slideLayout" Target="../slideLayouts/slideLayout4.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2050"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2051"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3" r:id="rId1"/>
  </p:sldLayoutIdLst>
  <p:transition/>
  <p:txStyles>
    <p:titleStyle>
      <a:lvl1pPr algn="l" rtl="0" eaLnBrk="0" fontAlgn="base" hangingPunct="0">
        <a:spcBef>
          <a:spcPct val="0"/>
        </a:spcBef>
        <a:spcAft>
          <a:spcPct val="0"/>
        </a:spcAft>
        <a:defRPr sz="7200" b="1">
          <a:solidFill>
            <a:srgbClr val="FFFFFF"/>
          </a:solidFill>
          <a:latin typeface="+mj-lt"/>
          <a:ea typeface="+mj-ea"/>
          <a:cs typeface="+mj-cs"/>
          <a:sym typeface="Arial" pitchFamily="34" charset="0"/>
        </a:defRPr>
      </a:lvl1pPr>
      <a:lvl2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rgbClr val="FFFFFF"/>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rgbClr val="FFFFFF"/>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spcBef>
          <a:spcPts val="2100"/>
        </a:spcBef>
        <a:spcAft>
          <a:spcPct val="0"/>
        </a:spcAft>
        <a:buClr>
          <a:srgbClr val="510C76"/>
        </a:buClr>
        <a:buSzPct val="100000"/>
        <a:buFont typeface="Wingdings" pitchFamily="2" charset="2"/>
        <a:buChar char="§"/>
        <a:defRPr sz="4800">
          <a:solidFill>
            <a:srgbClr val="FFFFFF"/>
          </a:solidFill>
          <a:latin typeface="+mn-lt"/>
          <a:ea typeface="+mn-ea"/>
          <a:cs typeface="+mn-cs"/>
          <a:sym typeface="Arial" pitchFamily="34" charset="0"/>
        </a:defRPr>
      </a:lvl1pPr>
      <a:lvl2pPr marL="876300" indent="-457200" algn="l" rtl="0" eaLnBrk="0" fontAlgn="base" hangingPunct="0">
        <a:spcBef>
          <a:spcPts val="19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2pPr>
      <a:lvl3pPr marL="1562100" indent="-457200" algn="l" rtl="0" eaLnBrk="0" fontAlgn="base" hangingPunct="0">
        <a:spcBef>
          <a:spcPts val="16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3pPr>
      <a:lvl4pPr marL="20193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4pPr>
      <a:lvl5pPr marL="2476500" indent="-457200" algn="l" rtl="0" eaLnBrk="0" fontAlgn="base" hangingPunct="0">
        <a:spcBef>
          <a:spcPts val="1300"/>
        </a:spcBef>
        <a:spcAft>
          <a:spcPct val="0"/>
        </a:spcAft>
        <a:buClr>
          <a:srgbClr val="510C76"/>
        </a:buClr>
        <a:buSzPct val="100000"/>
        <a:buFont typeface="Arial" pitchFamily="34" charset="0"/>
        <a:buChar char="-"/>
        <a:defRPr sz="4800">
          <a:solidFill>
            <a:srgbClr val="FFFFFF"/>
          </a:solidFill>
          <a:latin typeface="+mn-lt"/>
          <a:ea typeface="+mn-ea"/>
          <a:cs typeface="+mn-cs"/>
          <a:sym typeface="Arial" pitchFamily="34" charset="0"/>
        </a:defRPr>
      </a:lvl5pPr>
      <a:lvl6pPr marL="29337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6pPr>
      <a:lvl7pPr marL="33909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7pPr>
      <a:lvl8pPr marL="38481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8pPr>
      <a:lvl9pPr marL="4305300" indent="-457200" algn="l" rtl="0" fontAlgn="base">
        <a:spcBef>
          <a:spcPts val="1300"/>
        </a:spcBef>
        <a:spcAft>
          <a:spcPct val="0"/>
        </a:spcAft>
        <a:buClr>
          <a:srgbClr val="D3002D"/>
        </a:buClr>
        <a:buSzPct val="100000"/>
        <a:buFont typeface="Arial" charset="0"/>
        <a:buChar char="-"/>
        <a:defRPr sz="48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4.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17.xml.rels><?xml version="1.0" encoding="UTF-8" standalone="yes"?>
<Relationships xmlns="http://schemas.openxmlformats.org/package/2006/relationships"><Relationship Id="rId3" Type="http://schemas.openxmlformats.org/officeDocument/2006/relationships/hyperlink" Target="http://projects.spring.io/spring-integration/" TargetMode="External"/><Relationship Id="rId2" Type="http://schemas.openxmlformats.org/officeDocument/2006/relationships/hyperlink" Target="http://cloud.spring.io/spring-cloud-stream/" TargetMode="External"/><Relationship Id="rId1" Type="http://schemas.openxmlformats.org/officeDocument/2006/relationships/slideLayout" Target="../slideLayouts/slideLayout4.xml"/><Relationship Id="rId5" Type="http://schemas.openxmlformats.org/officeDocument/2006/relationships/hyperlink" Target="https://spring.io/blog/2016/05/10/spring-cloud-stream-1-0-0-release-is-available" TargetMode="External"/><Relationship Id="rId4" Type="http://schemas.openxmlformats.org/officeDocument/2006/relationships/hyperlink" Target="http://projects.spring.io/spring-boot/" TargetMode="External"/></Relationships>
</file>

<file path=ppt/slides/_rels/slide1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4.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1.xml.rels><?xml version="1.0" encoding="UTF-8" standalone="yes"?>
<Relationships xmlns="http://schemas.openxmlformats.org/package/2006/relationships"><Relationship Id="rId2" Type="http://schemas.openxmlformats.org/officeDocument/2006/relationships/hyperlink" Target="http://stackoverflow.com/questions/tagged/spring-cloud" TargetMode="External"/><Relationship Id="rId1" Type="http://schemas.openxmlformats.org/officeDocument/2006/relationships/slideLayout" Target="../slideLayouts/slideLayout4.xml"/></Relationships>
</file>

<file path=ppt/slides/_rels/slide22.xml.rels><?xml version="1.0" encoding="UTF-8" standalone="yes"?>
<Relationships xmlns="http://schemas.openxmlformats.org/package/2006/relationships"><Relationship Id="rId2" Type="http://schemas.openxmlformats.org/officeDocument/2006/relationships/image" Target="../media/image10.png"/><Relationship Id="rId1" Type="http://schemas.openxmlformats.org/officeDocument/2006/relationships/slideLayout" Target="../slideLayouts/slideLayout4.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27.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4.xml"/><Relationship Id="rId5" Type="http://schemas.openxmlformats.org/officeDocument/2006/relationships/image" Target="../media/image11.png"/><Relationship Id="rId4" Type="http://schemas.openxmlformats.org/officeDocument/2006/relationships/hyperlink" Target="http://blog.netgloo.com/2014/10/27/using-mysql-in-spring-boot-via-spring-data-jpa-and-hibernate/" TargetMode="External"/></Relationships>
</file>

<file path=ppt/slides/_rels/slide28.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3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1.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2.xml.rels><?xml version="1.0" encoding="UTF-8" standalone="yes"?>
<Relationships xmlns="http://schemas.openxmlformats.org/package/2006/relationships"><Relationship Id="rId3" Type="http://schemas.openxmlformats.org/officeDocument/2006/relationships/hyperlink" Target="https://docs.docker.com/docker-cloud/" TargetMode="External"/><Relationship Id="rId7" Type="http://schemas.openxmlformats.org/officeDocument/2006/relationships/hyperlink" Target="https://docs.docker.com/docker-hub/webhooks/" TargetMode="External"/><Relationship Id="rId2" Type="http://schemas.openxmlformats.org/officeDocument/2006/relationships/hyperlink" Target="https://hub.docker.com/" TargetMode="External"/><Relationship Id="rId1" Type="http://schemas.openxmlformats.org/officeDocument/2006/relationships/slideLayout" Target="../slideLayouts/slideLayout4.xml"/><Relationship Id="rId6" Type="http://schemas.openxmlformats.org/officeDocument/2006/relationships/hyperlink" Target="https://docs.docker.com/docker-hub/builds/" TargetMode="External"/><Relationship Id="rId5" Type="http://schemas.openxmlformats.org/officeDocument/2006/relationships/hyperlink" Target="https://docs.docker.com/docker-hub/repos/" TargetMode="External"/><Relationship Id="rId4" Type="http://schemas.openxmlformats.org/officeDocument/2006/relationships/hyperlink" Target="https://docs.docker.com/docker-hub/orgs/" TargetMode="External"/></Relationships>
</file>

<file path=ppt/slides/_rels/slide33.xml.rels><?xml version="1.0" encoding="UTF-8" standalone="yes"?>
<Relationships xmlns="http://schemas.openxmlformats.org/package/2006/relationships"><Relationship Id="rId8" Type="http://schemas.openxmlformats.org/officeDocument/2006/relationships/hyperlink" Target="http://docs.docker.com/reference/commandline/push" TargetMode="External"/><Relationship Id="rId3" Type="http://schemas.openxmlformats.org/officeDocument/2006/relationships/hyperlink" Target="https://docs.docker.com/docker-hub/repos/" TargetMode="External"/><Relationship Id="rId7" Type="http://schemas.openxmlformats.org/officeDocument/2006/relationships/hyperlink" Target="http://docs.docker.com/reference/commandline/login" TargetMode="External"/><Relationship Id="rId2" Type="http://schemas.openxmlformats.org/officeDocument/2006/relationships/hyperlink" Target="http://hub.docker.com/explore/" TargetMode="External"/><Relationship Id="rId1" Type="http://schemas.openxmlformats.org/officeDocument/2006/relationships/slideLayout" Target="../slideLayouts/slideLayout4.xml"/><Relationship Id="rId6" Type="http://schemas.openxmlformats.org/officeDocument/2006/relationships/hyperlink" Target="http://docs.docker.com/reference/commandline/pull" TargetMode="External"/><Relationship Id="rId5" Type="http://schemas.openxmlformats.org/officeDocument/2006/relationships/hyperlink" Target="http://docs.docker.com/reference/commandline/search" TargetMode="External"/><Relationship Id="rId4" Type="http://schemas.openxmlformats.org/officeDocument/2006/relationships/hyperlink" Target="https://docs.docker.com/docker-hub/builds/" TargetMode="External"/></Relationships>
</file>

<file path=ppt/slides/_rels/slide34.xml.rels><?xml version="1.0" encoding="UTF-8" standalone="yes"?>
<Relationships xmlns="http://schemas.openxmlformats.org/package/2006/relationships"><Relationship Id="rId2" Type="http://schemas.openxmlformats.org/officeDocument/2006/relationships/hyperlink" Target="https://wiki.jenkins-ci.org/" TargetMode="External"/><Relationship Id="rId1" Type="http://schemas.openxmlformats.org/officeDocument/2006/relationships/slideLayout" Target="../slideLayouts/slideLayout4.xml"/></Relationships>
</file>

<file path=ppt/slides/_rels/slide3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6.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7.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4.xml"/></Relationships>
</file>

<file path=ppt/slides/_rels/slide3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39.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0.xml.rels><?xml version="1.0" encoding="UTF-8" standalone="yes"?>
<Relationships xmlns="http://schemas.openxmlformats.org/package/2006/relationships"><Relationship Id="rId2" Type="http://schemas.openxmlformats.org/officeDocument/2006/relationships/hyperlink" Target="http://microservices.io/patterns/data/database-per-service.html" TargetMode="External"/><Relationship Id="rId1" Type="http://schemas.openxmlformats.org/officeDocument/2006/relationships/slideLayout" Target="../slideLayouts/slideLayout4.xml"/></Relationships>
</file>

<file path=ppt/slides/_rels/slide41.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3.xml.rels><?xml version="1.0" encoding="UTF-8" standalone="yes"?>
<Relationships xmlns="http://schemas.openxmlformats.org/package/2006/relationships"><Relationship Id="rId3" Type="http://schemas.openxmlformats.org/officeDocument/2006/relationships/hyperlink" Target="https://github.com/spring-cloud/spring-cloud-zookeeper" TargetMode="External"/><Relationship Id="rId2" Type="http://schemas.openxmlformats.org/officeDocument/2006/relationships/hyperlink" Target="http://spring.io/projects/spring-xd" TargetMode="External"/><Relationship Id="rId1" Type="http://schemas.openxmlformats.org/officeDocument/2006/relationships/slideLayout" Target="../slideLayouts/slideLayout4.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4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0.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1.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5.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56.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6.xml.rels><?xml version="1.0" encoding="UTF-8" standalone="yes"?>
<Relationships xmlns="http://schemas.openxmlformats.org/package/2006/relationships"><Relationship Id="rId3" Type="http://schemas.openxmlformats.org/officeDocument/2006/relationships/image" Target="../media/image6.png"/><Relationship Id="rId2" Type="http://schemas.openxmlformats.org/officeDocument/2006/relationships/image" Target="../media/image5.png"/><Relationship Id="rId1" Type="http://schemas.openxmlformats.org/officeDocument/2006/relationships/slideLayout" Target="../slideLayouts/slideLayout4.xml"/><Relationship Id="rId6" Type="http://schemas.openxmlformats.org/officeDocument/2006/relationships/image" Target="../media/image9.png"/><Relationship Id="rId5" Type="http://schemas.openxmlformats.org/officeDocument/2006/relationships/image" Target="../media/image8.png"/><Relationship Id="rId4" Type="http://schemas.openxmlformats.org/officeDocument/2006/relationships/image" Target="../media/image7.png"/></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_rels/slide9.xml.rels><?xml version="1.0" encoding="UTF-8" standalone="yes"?>
<Relationships xmlns="http://schemas.openxmlformats.org/package/2006/relationships"><Relationship Id="rId1" Type="http://schemas.openxmlformats.org/officeDocument/2006/relationships/slideLayout" Target="../slideLayouts/slideLayout4.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122" name="Rectangle 1"/>
          <p:cNvSpPr>
            <a:spLocks noGrp="1" noChangeArrowheads="1"/>
          </p:cNvSpPr>
          <p:nvPr>
            <p:ph type="title"/>
          </p:nvPr>
        </p:nvSpPr>
        <p:spPr/>
        <p:txBody>
          <a:bodyPr/>
          <a:lstStyle/>
          <a:p>
            <a:pPr eaLnBrk="1" hangingPunct="1"/>
            <a:endParaRPr lang="it-IT" smtClean="0"/>
          </a:p>
        </p:txBody>
      </p:sp>
      <p:sp>
        <p:nvSpPr>
          <p:cNvPr id="5123" name="Rectangle 2"/>
          <p:cNvSpPr>
            <a:spLocks noGrp="1" noChangeArrowheads="1"/>
          </p:cNvSpPr>
          <p:nvPr>
            <p:ph type="body" idx="1"/>
          </p:nvPr>
        </p:nvSpPr>
        <p:spPr/>
        <p:txBody>
          <a:bodyPr/>
          <a:lstStyle/>
          <a:p>
            <a:pPr marL="914400" indent="-914400" eaLnBrk="1" hangingPunct="1">
              <a:buFontTx/>
              <a:buNone/>
            </a:pPr>
            <a:endParaRPr lang="it-IT"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r>
              <a:rPr lang="it-IT" dirty="0" smtClean="0"/>
              <a:t> </a:t>
            </a:r>
            <a:r>
              <a:rPr lang="it-IT" dirty="0" err="1" smtClean="0"/>
              <a:t>fullfilment</a:t>
            </a:r>
            <a:r>
              <a:rPr lang="it-IT" dirty="0" smtClean="0"/>
              <a:t>: Design Pattern</a:t>
            </a:r>
          </a:p>
        </p:txBody>
      </p:sp>
      <p:sp>
        <p:nvSpPr>
          <p:cNvPr id="8195" name="Rectangle 2"/>
          <p:cNvSpPr>
            <a:spLocks noGrp="1" noChangeArrowheads="1"/>
          </p:cNvSpPr>
          <p:nvPr>
            <p:ph type="body" idx="1"/>
          </p:nvPr>
        </p:nvSpPr>
        <p:spPr/>
        <p:txBody>
          <a:bodyPr/>
          <a:lstStyle/>
          <a:p>
            <a:r>
              <a:rPr lang="it-IT" dirty="0"/>
              <a:t>MICROSERVICE: OVERVIEW</a:t>
            </a:r>
          </a:p>
          <a:p>
            <a:pPr lvl="1" eaLnBrk="1" hangingPunct="1"/>
            <a:r>
              <a:rPr lang="it-IT" sz="2800" dirty="0" smtClean="0"/>
              <a:t>How </a:t>
            </a:r>
            <a:r>
              <a:rPr lang="it-IT" sz="2800" dirty="0" err="1" smtClean="0"/>
              <a:t>all</a:t>
            </a:r>
            <a:r>
              <a:rPr lang="it-IT" sz="2800" dirty="0" smtClean="0"/>
              <a:t> </a:t>
            </a:r>
            <a:r>
              <a:rPr lang="it-IT" sz="2800" dirty="0" err="1" smtClean="0"/>
              <a:t>these</a:t>
            </a:r>
            <a:r>
              <a:rPr lang="it-IT" sz="2800" dirty="0" smtClean="0"/>
              <a:t> </a:t>
            </a:r>
            <a:r>
              <a:rPr lang="it-IT" sz="2800" dirty="0" err="1" smtClean="0"/>
              <a:t>requirements</a:t>
            </a:r>
            <a:r>
              <a:rPr lang="it-IT" sz="2800" dirty="0" smtClean="0"/>
              <a:t> </a:t>
            </a:r>
            <a:r>
              <a:rPr lang="it-IT" sz="2800" dirty="0" err="1" smtClean="0"/>
              <a:t>could</a:t>
            </a:r>
            <a:r>
              <a:rPr lang="it-IT" sz="2800" dirty="0" smtClean="0"/>
              <a:t> be </a:t>
            </a:r>
            <a:r>
              <a:rPr lang="it-IT" sz="2800" dirty="0" err="1" smtClean="0"/>
              <a:t>accomplished</a:t>
            </a:r>
            <a:r>
              <a:rPr lang="it-IT" sz="2800" dirty="0" smtClean="0"/>
              <a:t> </a:t>
            </a:r>
            <a:r>
              <a:rPr lang="it-IT" sz="2800" dirty="0" err="1" smtClean="0"/>
              <a:t>defining</a:t>
            </a:r>
            <a:r>
              <a:rPr lang="it-IT" sz="2800" dirty="0" smtClean="0"/>
              <a:t> the right </a:t>
            </a:r>
          </a:p>
          <a:p>
            <a:pPr marL="876300" lvl="2" indent="0" eaLnBrk="1" hangingPunct="1">
              <a:buNone/>
            </a:pPr>
            <a:r>
              <a:rPr lang="it-IT" sz="2800" dirty="0" smtClean="0"/>
              <a:t>Microservices </a:t>
            </a:r>
          </a:p>
          <a:p>
            <a:pPr marL="876300" lvl="2" indent="0" eaLnBrk="1" hangingPunct="1">
              <a:buNone/>
            </a:pPr>
            <a:r>
              <a:rPr lang="it-IT" sz="2800" dirty="0"/>
              <a:t>	</a:t>
            </a:r>
            <a:r>
              <a:rPr lang="it-IT" sz="2800" dirty="0" smtClean="0"/>
              <a:t>build a </a:t>
            </a:r>
            <a:r>
              <a:rPr lang="it-IT" sz="2800" dirty="0" err="1" smtClean="0"/>
              <a:t>system</a:t>
            </a:r>
            <a:r>
              <a:rPr lang="it-IT" sz="2800" dirty="0" smtClean="0"/>
              <a:t> </a:t>
            </a:r>
            <a:r>
              <a:rPr lang="it-IT" sz="2800" dirty="0" err="1" smtClean="0"/>
              <a:t>based</a:t>
            </a:r>
            <a:r>
              <a:rPr lang="it-IT" sz="2800" dirty="0" smtClean="0"/>
              <a:t> on microservices </a:t>
            </a:r>
            <a:r>
              <a:rPr lang="it-IT" sz="2800" dirty="0" err="1" smtClean="0"/>
              <a:t>architecture</a:t>
            </a:r>
            <a:r>
              <a:rPr lang="it-IT" sz="2800" dirty="0" smtClean="0"/>
              <a:t> </a:t>
            </a:r>
            <a:r>
              <a:rPr lang="it-IT" sz="2800" dirty="0" err="1" smtClean="0"/>
              <a:t>could</a:t>
            </a:r>
            <a:r>
              <a:rPr lang="it-IT" sz="2800" dirty="0" smtClean="0"/>
              <a:t> </a:t>
            </a:r>
            <a:r>
              <a:rPr lang="it-IT" sz="2800" dirty="0" err="1" smtClean="0"/>
              <a:t>lead</a:t>
            </a:r>
            <a:endParaRPr lang="it-IT" sz="2800" dirty="0" smtClean="0"/>
          </a:p>
          <a:p>
            <a:pPr marL="876300" lvl="2" indent="0" eaLnBrk="1" hangingPunct="1">
              <a:buNone/>
            </a:pPr>
            <a:r>
              <a:rPr lang="it-IT" sz="2800" dirty="0" smtClean="0"/>
              <a:t>Use of </a:t>
            </a:r>
            <a:r>
              <a:rPr lang="it-IT" sz="2800" dirty="0" err="1" smtClean="0"/>
              <a:t>different</a:t>
            </a:r>
            <a:r>
              <a:rPr lang="it-IT" sz="2800" dirty="0" smtClean="0"/>
              <a:t> </a:t>
            </a:r>
            <a:r>
              <a:rPr lang="it-IT" sz="2800" dirty="0" err="1" smtClean="0"/>
              <a:t>technology</a:t>
            </a:r>
            <a:r>
              <a:rPr lang="it-IT" sz="2800" dirty="0" smtClean="0"/>
              <a:t> inside </a:t>
            </a:r>
            <a:r>
              <a:rPr lang="it-IT" sz="2800" dirty="0" err="1" smtClean="0"/>
              <a:t>each</a:t>
            </a:r>
            <a:r>
              <a:rPr lang="it-IT" sz="2800" dirty="0" smtClean="0"/>
              <a:t> service i.e. database </a:t>
            </a:r>
            <a:r>
              <a:rPr lang="it-IT" sz="2800" dirty="0" err="1" smtClean="0"/>
              <a:t>engine</a:t>
            </a:r>
            <a:r>
              <a:rPr lang="it-IT" sz="2800" dirty="0" smtClean="0"/>
              <a:t> (neo4j; </a:t>
            </a:r>
            <a:r>
              <a:rPr lang="it-IT" sz="2800" dirty="0" err="1" smtClean="0"/>
              <a:t>relational</a:t>
            </a:r>
            <a:r>
              <a:rPr lang="it-IT" sz="2800" dirty="0" smtClean="0"/>
              <a:t>, no sql)</a:t>
            </a:r>
          </a:p>
          <a:p>
            <a:pPr marL="876300" lvl="2" indent="0" eaLnBrk="1" hangingPunct="1">
              <a:buNone/>
            </a:pPr>
            <a:r>
              <a:rPr lang="it-IT" sz="2800" dirty="0" err="1" smtClean="0"/>
              <a:t>If</a:t>
            </a:r>
            <a:r>
              <a:rPr lang="it-IT" sz="2800" dirty="0" smtClean="0"/>
              <a:t> </a:t>
            </a:r>
            <a:r>
              <a:rPr lang="it-IT" sz="2800" dirty="0" err="1" smtClean="0"/>
              <a:t>one</a:t>
            </a:r>
            <a:r>
              <a:rPr lang="it-IT" sz="2800" dirty="0" smtClean="0"/>
              <a:t> of the part of the </a:t>
            </a:r>
            <a:r>
              <a:rPr lang="it-IT" sz="2800" dirty="0" err="1" smtClean="0"/>
              <a:t>system</a:t>
            </a:r>
            <a:r>
              <a:rPr lang="it-IT" sz="2800" dirty="0" smtClean="0"/>
              <a:t> </a:t>
            </a:r>
            <a:r>
              <a:rPr lang="it-IT" sz="2800" dirty="0" err="1" smtClean="0"/>
              <a:t>need</a:t>
            </a:r>
            <a:r>
              <a:rPr lang="it-IT" sz="2800" dirty="0" smtClean="0"/>
              <a:t> to </a:t>
            </a:r>
            <a:r>
              <a:rPr lang="it-IT" sz="2800" dirty="0" err="1" smtClean="0"/>
              <a:t>improve</a:t>
            </a:r>
            <a:r>
              <a:rPr lang="it-IT" sz="2800" dirty="0" smtClean="0"/>
              <a:t> or scale up </a:t>
            </a:r>
            <a:r>
              <a:rPr lang="it-IT" sz="2800" dirty="0" err="1" smtClean="0"/>
              <a:t>we</a:t>
            </a:r>
            <a:r>
              <a:rPr lang="it-IT" sz="2800" dirty="0" smtClean="0"/>
              <a:t> can decide to use a </a:t>
            </a:r>
            <a:r>
              <a:rPr lang="it-IT" sz="2800" dirty="0" err="1" smtClean="0"/>
              <a:t>different</a:t>
            </a:r>
            <a:r>
              <a:rPr lang="it-IT" sz="2800" dirty="0" smtClean="0"/>
              <a:t> </a:t>
            </a:r>
            <a:r>
              <a:rPr lang="it-IT" sz="2800" dirty="0" err="1" smtClean="0"/>
              <a:t>technological</a:t>
            </a:r>
            <a:r>
              <a:rPr lang="it-IT" sz="2800" dirty="0" smtClean="0"/>
              <a:t> </a:t>
            </a:r>
            <a:r>
              <a:rPr lang="it-IT" sz="2800" dirty="0" err="1" smtClean="0"/>
              <a:t>stack</a:t>
            </a:r>
            <a:r>
              <a:rPr lang="it-IT" sz="2800" dirty="0" smtClean="0"/>
              <a:t> </a:t>
            </a:r>
            <a:r>
              <a:rPr lang="it-IT" sz="2800" dirty="0" err="1" smtClean="0"/>
              <a:t>without</a:t>
            </a:r>
            <a:r>
              <a:rPr lang="it-IT" sz="2800" dirty="0" smtClean="0"/>
              <a:t> </a:t>
            </a:r>
            <a:r>
              <a:rPr lang="it-IT" sz="2800" dirty="0" err="1" smtClean="0"/>
              <a:t>impacts</a:t>
            </a:r>
            <a:r>
              <a:rPr lang="it-IT" sz="2800" dirty="0" smtClean="0"/>
              <a:t> on the </a:t>
            </a:r>
            <a:r>
              <a:rPr lang="it-IT" sz="2800" dirty="0" err="1" smtClean="0"/>
              <a:t>system</a:t>
            </a:r>
            <a:endParaRPr lang="it-IT" sz="2800" dirty="0" smtClean="0"/>
          </a:p>
          <a:p>
            <a:pPr marL="876300" lvl="2" indent="0" eaLnBrk="1" hangingPunct="1">
              <a:buNone/>
            </a:pPr>
            <a:r>
              <a:rPr lang="it-IT" sz="2800" dirty="0" smtClean="0"/>
              <a:t>In a </a:t>
            </a:r>
            <a:r>
              <a:rPr lang="it-IT" sz="2800" dirty="0" err="1" smtClean="0"/>
              <a:t>context</a:t>
            </a:r>
            <a:r>
              <a:rPr lang="it-IT" sz="2800" dirty="0" smtClean="0"/>
              <a:t> of on-demand provisioning </a:t>
            </a:r>
            <a:r>
              <a:rPr lang="it-IT" sz="2800" dirty="0" err="1" smtClean="0"/>
              <a:t>system</a:t>
            </a:r>
            <a:r>
              <a:rPr lang="it-IT" sz="2800" dirty="0" smtClean="0"/>
              <a:t> (PWS)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apply</a:t>
            </a:r>
            <a:r>
              <a:rPr lang="it-IT" sz="2800" dirty="0" smtClean="0"/>
              <a:t> </a:t>
            </a:r>
            <a:r>
              <a:rPr lang="it-IT" sz="2800" dirty="0" err="1" smtClean="0"/>
              <a:t>this</a:t>
            </a:r>
            <a:r>
              <a:rPr lang="it-IT" sz="2800" dirty="0" smtClean="0"/>
              <a:t> </a:t>
            </a:r>
            <a:r>
              <a:rPr lang="it-IT" sz="2800" dirty="0" err="1" smtClean="0"/>
              <a:t>scaling</a:t>
            </a:r>
            <a:r>
              <a:rPr lang="it-IT" sz="2800" dirty="0" smtClean="0"/>
              <a:t> </a:t>
            </a:r>
            <a:r>
              <a:rPr lang="it-IT" sz="2800" dirty="0" err="1" smtClean="0"/>
              <a:t>only</a:t>
            </a:r>
            <a:r>
              <a:rPr lang="it-IT" sz="2800" dirty="0" smtClean="0"/>
              <a:t> for </a:t>
            </a:r>
            <a:r>
              <a:rPr lang="it-IT" sz="2800" dirty="0" err="1" smtClean="0"/>
              <a:t>those</a:t>
            </a:r>
            <a:r>
              <a:rPr lang="it-IT" sz="2800" dirty="0" smtClean="0"/>
              <a:t> </a:t>
            </a:r>
            <a:r>
              <a:rPr lang="it-IT" sz="2800" dirty="0" err="1" smtClean="0"/>
              <a:t>services</a:t>
            </a:r>
            <a:r>
              <a:rPr lang="it-IT" sz="2800" dirty="0" smtClean="0"/>
              <a:t> </a:t>
            </a:r>
            <a:r>
              <a:rPr lang="it-IT" sz="2800" dirty="0" err="1" smtClean="0"/>
              <a:t>that</a:t>
            </a:r>
            <a:r>
              <a:rPr lang="it-IT" sz="2800" dirty="0" smtClean="0"/>
              <a:t> </a:t>
            </a:r>
            <a:r>
              <a:rPr lang="it-IT" sz="2800" dirty="0" err="1" smtClean="0"/>
              <a:t>need</a:t>
            </a:r>
            <a:r>
              <a:rPr lang="it-IT" sz="2800" dirty="0" smtClean="0"/>
              <a:t> </a:t>
            </a:r>
            <a:r>
              <a:rPr lang="it-IT" sz="2800" dirty="0" err="1" smtClean="0"/>
              <a:t>it</a:t>
            </a:r>
            <a:r>
              <a:rPr lang="it-IT" sz="2800" dirty="0" smtClean="0"/>
              <a:t> with a more </a:t>
            </a:r>
            <a:r>
              <a:rPr lang="it-IT" sz="2800" dirty="0" err="1" smtClean="0"/>
              <a:t>efficient</a:t>
            </a:r>
            <a:r>
              <a:rPr lang="it-IT" sz="2800" dirty="0" smtClean="0"/>
              <a:t> control of the </a:t>
            </a:r>
            <a:r>
              <a:rPr lang="it-IT" sz="2800" dirty="0" err="1" smtClean="0"/>
              <a:t>costs</a:t>
            </a:r>
            <a:r>
              <a:rPr lang="it-IT" sz="2800" dirty="0" smtClean="0"/>
              <a:t> </a:t>
            </a:r>
          </a:p>
          <a:p>
            <a:pPr marL="876300" lvl="2" indent="0" eaLnBrk="1" hangingPunct="1">
              <a:buNone/>
            </a:pPr>
            <a:r>
              <a:rPr lang="it-IT" sz="2800" dirty="0" smtClean="0"/>
              <a:t>In the </a:t>
            </a:r>
            <a:r>
              <a:rPr lang="it-IT" sz="2800" dirty="0" err="1" smtClean="0"/>
              <a:t>wors</a:t>
            </a:r>
            <a:r>
              <a:rPr lang="it-IT" sz="2800" dirty="0" smtClean="0"/>
              <a:t> of «</a:t>
            </a:r>
            <a:r>
              <a:rPr lang="it-IT" sz="2800" dirty="0" err="1" smtClean="0"/>
              <a:t>it’s</a:t>
            </a:r>
            <a:r>
              <a:rPr lang="it-IT" sz="2800" dirty="0" smtClean="0"/>
              <a:t> </a:t>
            </a:r>
            <a:r>
              <a:rPr lang="it-IT" sz="2800" dirty="0" err="1" smtClean="0"/>
              <a:t>not</a:t>
            </a:r>
            <a:r>
              <a:rPr lang="it-IT" sz="2800" dirty="0" smtClean="0"/>
              <a:t> </a:t>
            </a:r>
            <a:r>
              <a:rPr lang="it-IT" sz="2800" dirty="0" err="1" smtClean="0"/>
              <a:t>often</a:t>
            </a:r>
            <a:r>
              <a:rPr lang="it-IT" sz="2800" dirty="0" smtClean="0"/>
              <a:t> </a:t>
            </a:r>
            <a:r>
              <a:rPr lang="it-IT" sz="2800" dirty="0" err="1" smtClean="0"/>
              <a:t>thata</a:t>
            </a:r>
            <a:r>
              <a:rPr lang="it-IT" sz="2800" dirty="0" smtClean="0"/>
              <a:t> an </a:t>
            </a:r>
            <a:r>
              <a:rPr lang="it-IT" sz="2800" dirty="0" err="1" smtClean="0"/>
              <a:t>architectural</a:t>
            </a:r>
            <a:r>
              <a:rPr lang="it-IT" sz="2800" dirty="0" smtClean="0"/>
              <a:t> </a:t>
            </a:r>
            <a:r>
              <a:rPr lang="it-IT" sz="2800" dirty="0" err="1" smtClean="0"/>
              <a:t>approach</a:t>
            </a:r>
            <a:r>
              <a:rPr lang="it-IT" sz="2800" dirty="0" smtClean="0"/>
              <a:t> can be </a:t>
            </a:r>
            <a:r>
              <a:rPr lang="it-IT" sz="2800" dirty="0" err="1" smtClean="0"/>
              <a:t>closely</a:t>
            </a:r>
            <a:r>
              <a:rPr lang="it-IT" sz="2800" dirty="0" smtClean="0"/>
              <a:t> </a:t>
            </a:r>
            <a:r>
              <a:rPr lang="it-IT" sz="2800" dirty="0" err="1" smtClean="0"/>
              <a:t>correlated</a:t>
            </a:r>
            <a:r>
              <a:rPr lang="it-IT" sz="2800" dirty="0" smtClean="0"/>
              <a:t> to an </a:t>
            </a:r>
            <a:r>
              <a:rPr lang="it-IT" sz="2800" dirty="0" err="1" smtClean="0"/>
              <a:t>almost</a:t>
            </a:r>
            <a:r>
              <a:rPr lang="it-IT" sz="2800" dirty="0" smtClean="0"/>
              <a:t> immediate </a:t>
            </a:r>
            <a:r>
              <a:rPr lang="it-IT" sz="2800" dirty="0" err="1" smtClean="0"/>
              <a:t>cost</a:t>
            </a:r>
            <a:r>
              <a:rPr lang="it-IT" sz="2800" dirty="0" smtClean="0"/>
              <a:t> </a:t>
            </a:r>
            <a:r>
              <a:rPr lang="it-IT" sz="2800" dirty="0" err="1" smtClean="0"/>
              <a:t>saving</a:t>
            </a:r>
            <a:r>
              <a:rPr lang="it-IT" sz="2800" dirty="0" smtClean="0"/>
              <a:t>»</a:t>
            </a:r>
          </a:p>
          <a:p>
            <a:pPr marL="876300" lvl="2" indent="0" eaLnBrk="1" hangingPunct="1">
              <a:buNone/>
            </a:pPr>
            <a:r>
              <a:rPr lang="it-IT" sz="2800" dirty="0" err="1" smtClean="0"/>
              <a:t>Ease</a:t>
            </a:r>
            <a:r>
              <a:rPr lang="it-IT" sz="2800" dirty="0" smtClean="0"/>
              <a:t> of deployment vs </a:t>
            </a:r>
            <a:r>
              <a:rPr lang="it-IT" sz="2800" dirty="0" err="1" smtClean="0"/>
              <a:t>monolitic</a:t>
            </a:r>
            <a:r>
              <a:rPr lang="it-IT" sz="2800" dirty="0" smtClean="0"/>
              <a:t> </a:t>
            </a:r>
            <a:r>
              <a:rPr lang="it-IT" sz="2800" dirty="0" err="1" smtClean="0"/>
              <a:t>architecture</a:t>
            </a:r>
            <a:r>
              <a:rPr lang="it-IT" sz="2800" dirty="0" smtClean="0"/>
              <a:t> </a:t>
            </a:r>
            <a:r>
              <a:rPr lang="it-IT" sz="2800" dirty="0" err="1" smtClean="0"/>
              <a:t>that</a:t>
            </a:r>
            <a:r>
              <a:rPr lang="it-IT" sz="2800" dirty="0" smtClean="0"/>
              <a:t> </a:t>
            </a:r>
            <a:r>
              <a:rPr lang="it-IT" sz="2800" dirty="0" err="1" smtClean="0"/>
              <a:t>require</a:t>
            </a:r>
            <a:r>
              <a:rPr lang="it-IT" sz="2800" dirty="0" smtClean="0"/>
              <a:t> the </a:t>
            </a:r>
            <a:r>
              <a:rPr lang="it-IT" sz="2800" dirty="0" err="1" smtClean="0"/>
              <a:t>whole</a:t>
            </a:r>
            <a:r>
              <a:rPr lang="it-IT" sz="2800" dirty="0" smtClean="0"/>
              <a:t> </a:t>
            </a:r>
            <a:r>
              <a:rPr lang="it-IT" sz="2800" dirty="0" err="1" smtClean="0"/>
              <a:t>application</a:t>
            </a:r>
            <a:r>
              <a:rPr lang="it-IT" sz="2800" dirty="0" smtClean="0"/>
              <a:t> to be </a:t>
            </a:r>
            <a:r>
              <a:rPr lang="it-IT" sz="2800" dirty="0" err="1" smtClean="0"/>
              <a:t>deployed</a:t>
            </a:r>
            <a:r>
              <a:rPr lang="it-IT" sz="2800" dirty="0"/>
              <a:t> </a:t>
            </a:r>
            <a:r>
              <a:rPr lang="it-IT" sz="2800" dirty="0" smtClean="0"/>
              <a:t>in </a:t>
            </a:r>
            <a:r>
              <a:rPr lang="it-IT" sz="2800" dirty="0" err="1" smtClean="0"/>
              <a:t>order</a:t>
            </a:r>
            <a:r>
              <a:rPr lang="it-IT" sz="2800" dirty="0" smtClean="0"/>
              <a:t> to release </a:t>
            </a:r>
            <a:r>
              <a:rPr lang="it-IT" sz="2800" dirty="0" err="1" smtClean="0"/>
              <a:t>change</a:t>
            </a:r>
            <a:r>
              <a:rPr lang="it-IT" sz="2800" dirty="0" smtClean="0"/>
              <a:t> (</a:t>
            </a:r>
            <a:r>
              <a:rPr lang="it-IT" sz="2800" dirty="0" err="1" smtClean="0"/>
              <a:t>it</a:t>
            </a:r>
            <a:r>
              <a:rPr lang="it-IT" sz="2800" dirty="0" smtClean="0"/>
              <a:t> </a:t>
            </a:r>
            <a:r>
              <a:rPr lang="it-IT" sz="2800" dirty="0" err="1" smtClean="0"/>
              <a:t>doesn’t</a:t>
            </a:r>
            <a:r>
              <a:rPr lang="it-IT" sz="2800" dirty="0" smtClean="0"/>
              <a:t> </a:t>
            </a:r>
            <a:r>
              <a:rPr lang="it-IT" sz="2800" dirty="0" err="1" smtClean="0"/>
              <a:t>matter</a:t>
            </a:r>
            <a:r>
              <a:rPr lang="it-IT" sz="2800" dirty="0" smtClean="0"/>
              <a:t> </a:t>
            </a:r>
            <a:r>
              <a:rPr lang="it-IT" sz="2800" dirty="0" err="1" smtClean="0"/>
              <a:t>how</a:t>
            </a:r>
            <a:r>
              <a:rPr lang="it-IT" sz="2800" dirty="0" smtClean="0"/>
              <a:t> wide are the </a:t>
            </a:r>
            <a:r>
              <a:rPr lang="it-IT" sz="2800" dirty="0" err="1" smtClean="0"/>
              <a:t>changes</a:t>
            </a:r>
            <a:r>
              <a:rPr lang="it-IT" sz="2800" dirty="0" smtClean="0"/>
              <a:t>) scenario </a:t>
            </a:r>
            <a:r>
              <a:rPr lang="it-IT" sz="2800" dirty="0" err="1" smtClean="0"/>
              <a:t>that</a:t>
            </a:r>
            <a:r>
              <a:rPr lang="it-IT" sz="2800" dirty="0" smtClean="0"/>
              <a:t> </a:t>
            </a:r>
            <a:r>
              <a:rPr lang="it-IT" sz="2800" dirty="0" err="1" smtClean="0"/>
              <a:t>could</a:t>
            </a:r>
            <a:r>
              <a:rPr lang="it-IT" sz="2800" dirty="0" smtClean="0"/>
              <a:t> be large impact (time for </a:t>
            </a:r>
            <a:r>
              <a:rPr lang="it-IT" sz="2800" dirty="0" err="1" smtClean="0"/>
              <a:t>repuplish</a:t>
            </a:r>
            <a:r>
              <a:rPr lang="it-IT" sz="2800" dirty="0" smtClean="0"/>
              <a:t> a service)</a:t>
            </a:r>
            <a:r>
              <a:rPr lang="it-IT" sz="2800" dirty="0"/>
              <a:t> </a:t>
            </a:r>
            <a:r>
              <a:rPr lang="it-IT" sz="2800" dirty="0" smtClean="0"/>
              <a:t>and high </a:t>
            </a:r>
            <a:r>
              <a:rPr lang="it-IT" sz="2800" dirty="0" err="1" smtClean="0"/>
              <a:t>risk</a:t>
            </a:r>
            <a:r>
              <a:rPr lang="it-IT" sz="2800" dirty="0" smtClean="0"/>
              <a:t> </a:t>
            </a:r>
          </a:p>
          <a:p>
            <a:pPr marL="876300" lvl="2" indent="0" eaLnBrk="1" hangingPunct="1">
              <a:buNone/>
            </a:pPr>
            <a:r>
              <a:rPr lang="it-IT" sz="2800" dirty="0" smtClean="0"/>
              <a:t>Microservice </a:t>
            </a:r>
            <a:r>
              <a:rPr lang="it-IT" sz="2800" dirty="0" err="1" smtClean="0"/>
              <a:t>enable</a:t>
            </a:r>
            <a:r>
              <a:rPr lang="it-IT" sz="2800" dirty="0" smtClean="0"/>
              <a:t> </a:t>
            </a:r>
            <a:r>
              <a:rPr lang="it-IT" sz="2800" dirty="0" err="1" smtClean="0"/>
              <a:t>that</a:t>
            </a:r>
            <a:r>
              <a:rPr lang="it-IT" sz="2800" dirty="0" smtClean="0"/>
              <a:t> a </a:t>
            </a:r>
            <a:r>
              <a:rPr lang="it-IT" sz="2800" dirty="0" err="1" smtClean="0"/>
              <a:t>change</a:t>
            </a:r>
            <a:r>
              <a:rPr lang="it-IT" sz="2800" dirty="0" smtClean="0"/>
              <a:t> to a single service </a:t>
            </a:r>
            <a:r>
              <a:rPr lang="it-IT" sz="2800" dirty="0" err="1" smtClean="0"/>
              <a:t>colud</a:t>
            </a:r>
            <a:r>
              <a:rPr lang="it-IT" sz="2800" dirty="0" smtClean="0"/>
              <a:t> be </a:t>
            </a:r>
            <a:r>
              <a:rPr lang="it-IT" sz="2800" dirty="0" err="1" smtClean="0"/>
              <a:t>immediatly</a:t>
            </a:r>
            <a:r>
              <a:rPr lang="it-IT" sz="2800" dirty="0" smtClean="0"/>
              <a:t> </a:t>
            </a:r>
            <a:r>
              <a:rPr lang="it-IT" sz="2800" dirty="0" err="1" smtClean="0"/>
              <a:t>deployed</a:t>
            </a:r>
            <a:r>
              <a:rPr lang="it-IT" sz="2800" dirty="0" smtClean="0"/>
              <a:t> </a:t>
            </a:r>
            <a:r>
              <a:rPr lang="it-IT" sz="2800" dirty="0" err="1" smtClean="0"/>
              <a:t>isolated</a:t>
            </a:r>
            <a:r>
              <a:rPr lang="it-IT" sz="2800" dirty="0" smtClean="0"/>
              <a:t> from the </a:t>
            </a:r>
            <a:r>
              <a:rPr lang="it-IT" sz="2800" dirty="0" err="1" smtClean="0"/>
              <a:t>rest</a:t>
            </a:r>
            <a:r>
              <a:rPr lang="it-IT" sz="2800" dirty="0" smtClean="0"/>
              <a:t> of the </a:t>
            </a:r>
            <a:r>
              <a:rPr lang="it-IT" sz="2800" dirty="0" err="1" smtClean="0"/>
              <a:t>system</a:t>
            </a:r>
            <a:r>
              <a:rPr lang="it-IT" sz="2800" dirty="0" smtClean="0"/>
              <a:t> and fast </a:t>
            </a:r>
            <a:r>
              <a:rPr lang="it-IT" sz="2800" dirty="0" err="1" smtClean="0"/>
              <a:t>rollbacked</a:t>
            </a:r>
            <a:endParaRPr lang="it-IT" sz="2800" dirty="0"/>
          </a:p>
          <a:p>
            <a:pPr marL="876300" lvl="2" indent="0" eaLnBrk="1" hangingPunct="1">
              <a:buNone/>
            </a:pPr>
            <a:endParaRPr lang="it-IT" sz="2800" dirty="0" smtClean="0"/>
          </a:p>
          <a:p>
            <a:pPr marL="876300" lvl="2" indent="0" eaLnBrk="1" hangingPunct="1">
              <a:buNone/>
            </a:pPr>
            <a:endParaRPr lang="it-IT" sz="2800" dirty="0"/>
          </a:p>
          <a:p>
            <a:pPr marL="876300" lvl="2" indent="0" eaLnBrk="1" hangingPunct="1">
              <a:buNone/>
            </a:pP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 silver </a:t>
            </a:r>
            <a:r>
              <a:rPr lang="it-IT" sz="2800" dirty="0" err="1" smtClean="0"/>
              <a:t>bullet</a:t>
            </a:r>
            <a:r>
              <a:rPr lang="it-IT" sz="2800" dirty="0" smtClean="0"/>
              <a:t> or a free lunch</a:t>
            </a:r>
          </a:p>
          <a:p>
            <a:pPr marL="876300" lvl="2" indent="0" eaLnBrk="1" hangingPunct="1">
              <a:buNone/>
            </a:pPr>
            <a:r>
              <a:rPr lang="it-IT" sz="2800" dirty="0"/>
              <a:t>	</a:t>
            </a:r>
            <a:r>
              <a:rPr lang="it-IT" sz="2800" dirty="0" smtClean="0"/>
              <a:t>	gestione di </a:t>
            </a:r>
            <a:r>
              <a:rPr lang="it-IT" sz="2800" dirty="0" err="1" smtClean="0"/>
              <a:t>puù</a:t>
            </a:r>
            <a:r>
              <a:rPr lang="it-IT" sz="2800" dirty="0" smtClean="0"/>
              <a:t> sistemi middleware (overhead in management) </a:t>
            </a:r>
          </a:p>
          <a:p>
            <a:pPr marL="876300" lvl="2" indent="0" eaLnBrk="1" hangingPunct="1">
              <a:buNone/>
            </a:pPr>
            <a:r>
              <a:rPr lang="it-IT" sz="2800" dirty="0"/>
              <a:t>	</a:t>
            </a:r>
            <a:r>
              <a:rPr lang="it-IT" sz="2800" dirty="0" smtClean="0"/>
              <a:t>	gestione della transazionalità in modo applicativo (overhead in </a:t>
            </a:r>
            <a:r>
              <a:rPr lang="it-IT" sz="2800" dirty="0" err="1" smtClean="0"/>
              <a:t>coding</a:t>
            </a:r>
            <a:r>
              <a:rPr lang="it-IT" sz="2800" dirty="0" smtClean="0"/>
              <a:t> )</a:t>
            </a:r>
            <a:endParaRPr lang="it-IT" sz="2800" dirty="0"/>
          </a:p>
          <a:p>
            <a:pPr marL="876300" lvl="2" indent="0" eaLnBrk="1" hangingPunct="1">
              <a:buNone/>
            </a:pPr>
            <a:r>
              <a:rPr lang="it-IT" sz="2800" dirty="0" smtClean="0"/>
              <a:t> </a:t>
            </a:r>
          </a:p>
          <a:p>
            <a:pPr lvl="2" eaLnBrk="1" hangingPunct="1"/>
            <a:r>
              <a:rPr lang="it-IT" sz="2800" dirty="0" smtClean="0"/>
              <a:t> </a:t>
            </a:r>
            <a:endParaRPr lang="it-IT" sz="2800" dirty="0"/>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r>
              <a:rPr lang="it-IT" sz="1800" dirty="0" err="1" smtClean="0"/>
              <a:t>Which</a:t>
            </a:r>
            <a:r>
              <a:rPr lang="it-IT" sz="1800" dirty="0" smtClean="0"/>
              <a:t> database </a:t>
            </a:r>
            <a:r>
              <a:rPr lang="it-IT" sz="1800" dirty="0" err="1" smtClean="0"/>
              <a:t>architecture</a:t>
            </a:r>
            <a:r>
              <a:rPr lang="it-IT" sz="1800" dirty="0" smtClean="0"/>
              <a:t> for a microservice design pattern: DATABASE PER SERVICE PATTERN</a:t>
            </a:r>
          </a:p>
          <a:p>
            <a:pPr lvl="1"/>
            <a:r>
              <a:rPr lang="it-IT" sz="1800" dirty="0" err="1" smtClean="0"/>
              <a:t>We</a:t>
            </a:r>
            <a:r>
              <a:rPr lang="it-IT" sz="1800" dirty="0" smtClean="0"/>
              <a:t> </a:t>
            </a:r>
            <a:r>
              <a:rPr lang="it-IT" sz="1800" dirty="0" err="1" smtClean="0"/>
              <a:t>want</a:t>
            </a:r>
            <a:r>
              <a:rPr lang="it-IT" sz="1800" dirty="0" smtClean="0"/>
              <a:t> to </a:t>
            </a:r>
            <a:r>
              <a:rPr lang="it-IT" sz="1800" dirty="0" err="1" smtClean="0"/>
              <a:t>realize</a:t>
            </a:r>
            <a:r>
              <a:rPr lang="it-IT" sz="1800" dirty="0" smtClean="0"/>
              <a:t>:</a:t>
            </a:r>
          </a:p>
          <a:p>
            <a:pPr lvl="2"/>
            <a:r>
              <a:rPr lang="it-IT" sz="1800" dirty="0" smtClean="0"/>
              <a:t>Services </a:t>
            </a:r>
            <a:r>
              <a:rPr lang="it-IT" sz="1800" dirty="0" err="1" smtClean="0"/>
              <a:t>loosely</a:t>
            </a:r>
            <a:r>
              <a:rPr lang="it-IT" sz="1800" dirty="0" smtClean="0"/>
              <a:t> </a:t>
            </a:r>
            <a:r>
              <a:rPr lang="it-IT" sz="1800" dirty="0" err="1" smtClean="0"/>
              <a:t>coupled</a:t>
            </a:r>
            <a:r>
              <a:rPr lang="it-IT" sz="1800" dirty="0" smtClean="0"/>
              <a:t> </a:t>
            </a:r>
            <a:r>
              <a:rPr lang="it-IT" sz="1800" dirty="0" err="1" smtClean="0"/>
              <a:t>that</a:t>
            </a:r>
            <a:r>
              <a:rPr lang="it-IT" sz="1800" dirty="0" smtClean="0"/>
              <a:t> can </a:t>
            </a:r>
            <a:r>
              <a:rPr lang="it-IT" sz="1800" dirty="0" err="1" smtClean="0"/>
              <a:t>develop</a:t>
            </a:r>
            <a:r>
              <a:rPr lang="it-IT" sz="1800" dirty="0" smtClean="0"/>
              <a:t>, </a:t>
            </a:r>
            <a:r>
              <a:rPr lang="it-IT" sz="1800" dirty="0" err="1" smtClean="0"/>
              <a:t>deployed</a:t>
            </a:r>
            <a:r>
              <a:rPr lang="it-IT" sz="1800" dirty="0" smtClean="0"/>
              <a:t> and </a:t>
            </a:r>
            <a:r>
              <a:rPr lang="it-IT" sz="1800" dirty="0" err="1" smtClean="0"/>
              <a:t>scaled</a:t>
            </a:r>
            <a:r>
              <a:rPr lang="it-IT" sz="1800" dirty="0" smtClean="0"/>
              <a:t> </a:t>
            </a:r>
            <a:r>
              <a:rPr lang="it-IT" sz="1800" dirty="0" err="1" smtClean="0"/>
              <a:t>indipendently</a:t>
            </a:r>
            <a:r>
              <a:rPr lang="it-IT" sz="1800" dirty="0" smtClean="0"/>
              <a:t> </a:t>
            </a:r>
          </a:p>
          <a:p>
            <a:pPr lvl="2"/>
            <a:r>
              <a:rPr lang="it-IT" sz="1800" dirty="0" smtClean="0"/>
              <a:t>Business </a:t>
            </a:r>
            <a:r>
              <a:rPr lang="it-IT" sz="1800" dirty="0" err="1" smtClean="0"/>
              <a:t>transactions</a:t>
            </a:r>
            <a:r>
              <a:rPr lang="it-IT" sz="1800" dirty="0" smtClean="0"/>
              <a:t> </a:t>
            </a:r>
            <a:r>
              <a:rPr lang="it-IT" sz="1800" dirty="0" err="1" smtClean="0"/>
              <a:t>that</a:t>
            </a:r>
            <a:r>
              <a:rPr lang="it-IT" sz="1800" dirty="0" smtClean="0"/>
              <a:t> </a:t>
            </a:r>
            <a:r>
              <a:rPr lang="it-IT" sz="1800" dirty="0" err="1" smtClean="0"/>
              <a:t>need</a:t>
            </a:r>
            <a:r>
              <a:rPr lang="it-IT" sz="1800" dirty="0" smtClean="0"/>
              <a:t> to update data </a:t>
            </a:r>
            <a:r>
              <a:rPr lang="it-IT" sz="1800" dirty="0" err="1" smtClean="0"/>
              <a:t>ownd</a:t>
            </a:r>
            <a:r>
              <a:rPr lang="it-IT" sz="1800" dirty="0" smtClean="0"/>
              <a:t> by multiple </a:t>
            </a:r>
            <a:r>
              <a:rPr lang="it-IT" sz="1800" dirty="0" err="1" smtClean="0"/>
              <a:t>services</a:t>
            </a:r>
            <a:endParaRPr lang="it-IT" sz="1800" dirty="0" smtClean="0"/>
          </a:p>
          <a:p>
            <a:pPr lvl="2"/>
            <a:r>
              <a:rPr lang="it-IT" sz="1800" dirty="0" smtClean="0"/>
              <a:t>Some </a:t>
            </a:r>
            <a:r>
              <a:rPr lang="it-IT" sz="1800" dirty="0" err="1" smtClean="0"/>
              <a:t>queriesmust</a:t>
            </a:r>
            <a:r>
              <a:rPr lang="it-IT" sz="1800" dirty="0" smtClean="0"/>
              <a:t> join data </a:t>
            </a:r>
            <a:r>
              <a:rPr lang="it-IT" sz="1800" dirty="0" err="1" smtClean="0"/>
              <a:t>owned</a:t>
            </a:r>
            <a:r>
              <a:rPr lang="it-IT" sz="1800" dirty="0" smtClean="0"/>
              <a:t> by multiple </a:t>
            </a:r>
            <a:r>
              <a:rPr lang="it-IT" sz="1800" dirty="0" err="1" smtClean="0"/>
              <a:t>services</a:t>
            </a:r>
            <a:endParaRPr lang="it-IT" sz="1800" dirty="0" smtClean="0"/>
          </a:p>
          <a:p>
            <a:pPr lvl="2"/>
            <a:r>
              <a:rPr lang="it-IT" sz="1800" dirty="0" err="1" smtClean="0"/>
              <a:t>Different</a:t>
            </a:r>
            <a:r>
              <a:rPr lang="it-IT" sz="1800" dirty="0" smtClean="0"/>
              <a:t> service </a:t>
            </a:r>
            <a:r>
              <a:rPr lang="it-IT" sz="1800" dirty="0" err="1" smtClean="0"/>
              <a:t>have</a:t>
            </a:r>
            <a:r>
              <a:rPr lang="it-IT" sz="1800" dirty="0" smtClean="0"/>
              <a:t> </a:t>
            </a:r>
            <a:r>
              <a:rPr lang="it-IT" sz="1800" dirty="0" err="1" smtClean="0"/>
              <a:t>different</a:t>
            </a:r>
            <a:r>
              <a:rPr lang="it-IT" sz="1800" dirty="0" smtClean="0"/>
              <a:t> data </a:t>
            </a:r>
            <a:r>
              <a:rPr lang="it-IT" sz="1800" dirty="0" err="1" smtClean="0"/>
              <a:t>store</a:t>
            </a:r>
            <a:r>
              <a:rPr lang="it-IT" sz="1800" dirty="0" smtClean="0"/>
              <a:t> </a:t>
            </a:r>
            <a:r>
              <a:rPr lang="it-IT" sz="1800" dirty="0" err="1" smtClean="0"/>
              <a:t>requirements</a:t>
            </a:r>
            <a:endParaRPr lang="it-IT" sz="1800" dirty="0" smtClean="0"/>
          </a:p>
          <a:p>
            <a:pPr lvl="1"/>
            <a:r>
              <a:rPr lang="it-IT" sz="1800" dirty="0" smtClean="0"/>
              <a:t>With a Database per service pattern </a:t>
            </a:r>
            <a:r>
              <a:rPr lang="it-IT" sz="1800" dirty="0" err="1" smtClean="0"/>
              <a:t>it</a:t>
            </a:r>
            <a:r>
              <a:rPr lang="it-IT" sz="1800" dirty="0" smtClean="0"/>
              <a:t> </a:t>
            </a:r>
            <a:r>
              <a:rPr lang="it-IT" sz="1800" dirty="0" err="1" smtClean="0"/>
              <a:t>is</a:t>
            </a:r>
            <a:r>
              <a:rPr lang="it-IT" sz="1800" dirty="0" smtClean="0"/>
              <a:t> </a:t>
            </a:r>
            <a:r>
              <a:rPr lang="it-IT" sz="1800" dirty="0" err="1" smtClean="0"/>
              <a:t>possible</a:t>
            </a:r>
            <a:r>
              <a:rPr lang="it-IT" sz="1800" dirty="0" smtClean="0"/>
              <a:t> to </a:t>
            </a:r>
            <a:r>
              <a:rPr lang="it-IT" sz="1800" dirty="0" err="1" smtClean="0"/>
              <a:t>achieve</a:t>
            </a:r>
            <a:r>
              <a:rPr lang="it-IT" sz="1800" dirty="0" smtClean="0"/>
              <a:t>:</a:t>
            </a:r>
          </a:p>
          <a:p>
            <a:pPr lvl="2"/>
            <a:r>
              <a:rPr lang="it-IT" sz="1800" dirty="0" err="1" smtClean="0"/>
              <a:t>Each</a:t>
            </a:r>
            <a:r>
              <a:rPr lang="it-IT" sz="1800" dirty="0" smtClean="0"/>
              <a:t> </a:t>
            </a:r>
            <a:r>
              <a:rPr lang="it-IT" sz="1800" dirty="0" err="1" smtClean="0"/>
              <a:t>microservice’s</a:t>
            </a:r>
            <a:r>
              <a:rPr lang="it-IT" sz="1800" dirty="0" smtClean="0"/>
              <a:t> </a:t>
            </a:r>
            <a:r>
              <a:rPr lang="it-IT" sz="1800" dirty="0" err="1" smtClean="0"/>
              <a:t>persistence</a:t>
            </a:r>
            <a:r>
              <a:rPr lang="it-IT" sz="1800" dirty="0" smtClean="0"/>
              <a:t> data private to </a:t>
            </a:r>
            <a:r>
              <a:rPr lang="it-IT" sz="1800" dirty="0" err="1" smtClean="0"/>
              <a:t>that</a:t>
            </a:r>
            <a:r>
              <a:rPr lang="it-IT" sz="1800" dirty="0" smtClean="0"/>
              <a:t> service </a:t>
            </a:r>
            <a:r>
              <a:rPr lang="it-IT" sz="1800" dirty="0" err="1" smtClean="0"/>
              <a:t>accessible</a:t>
            </a:r>
            <a:r>
              <a:rPr lang="it-IT" sz="1800" dirty="0" smtClean="0"/>
              <a:t> </a:t>
            </a:r>
            <a:r>
              <a:rPr lang="it-IT" sz="1800" dirty="0" err="1" smtClean="0"/>
              <a:t>only</a:t>
            </a:r>
            <a:r>
              <a:rPr lang="it-IT" sz="1800" dirty="0" smtClean="0"/>
              <a:t> via </a:t>
            </a:r>
            <a:r>
              <a:rPr lang="it-IT" sz="1800" dirty="0" err="1" smtClean="0"/>
              <a:t>its</a:t>
            </a:r>
            <a:r>
              <a:rPr lang="it-IT" sz="1800" dirty="0" smtClean="0"/>
              <a:t> API</a:t>
            </a:r>
          </a:p>
          <a:p>
            <a:pPr lvl="3"/>
            <a:r>
              <a:rPr lang="it-IT" sz="1800" dirty="0" smtClean="0"/>
              <a:t>To </a:t>
            </a:r>
            <a:r>
              <a:rPr lang="it-IT" sz="1800" dirty="0" err="1" smtClean="0"/>
              <a:t>keep</a:t>
            </a:r>
            <a:r>
              <a:rPr lang="it-IT" sz="1800" dirty="0" smtClean="0"/>
              <a:t> data private in case of </a:t>
            </a:r>
            <a:r>
              <a:rPr lang="it-IT" sz="1800" dirty="0" err="1" smtClean="0"/>
              <a:t>relational</a:t>
            </a:r>
            <a:r>
              <a:rPr lang="it-IT" sz="1800" dirty="0" smtClean="0"/>
              <a:t> database </a:t>
            </a:r>
            <a:r>
              <a:rPr lang="it-IT" sz="1800" dirty="0" err="1" smtClean="0"/>
              <a:t>such</a:t>
            </a:r>
            <a:r>
              <a:rPr lang="it-IT" sz="1800" dirty="0" smtClean="0"/>
              <a:t> are the option:</a:t>
            </a:r>
          </a:p>
          <a:p>
            <a:pPr lvl="4"/>
            <a:r>
              <a:rPr lang="it-IT" sz="1800" dirty="0" smtClean="0"/>
              <a:t>Private-</a:t>
            </a:r>
            <a:r>
              <a:rPr lang="it-IT" sz="1800" dirty="0" err="1" smtClean="0"/>
              <a:t>table</a:t>
            </a:r>
            <a:r>
              <a:rPr lang="it-IT" sz="1800" dirty="0" smtClean="0"/>
              <a:t>-per service (</a:t>
            </a:r>
            <a:r>
              <a:rPr lang="it-IT" sz="1800" dirty="0" err="1" smtClean="0"/>
              <a:t>lowest</a:t>
            </a:r>
            <a:r>
              <a:rPr lang="it-IT" sz="1800" dirty="0" smtClean="0"/>
              <a:t> overhead)</a:t>
            </a:r>
          </a:p>
          <a:p>
            <a:pPr lvl="4"/>
            <a:r>
              <a:rPr lang="it-IT" sz="1800" dirty="0" smtClean="0"/>
              <a:t>Schema-</a:t>
            </a:r>
            <a:r>
              <a:rPr lang="it-IT" sz="1800" dirty="0" err="1" smtClean="0"/>
              <a:t>per_service</a:t>
            </a:r>
            <a:r>
              <a:rPr lang="it-IT" sz="1800" dirty="0" smtClean="0"/>
              <a:t> (</a:t>
            </a:r>
            <a:r>
              <a:rPr lang="it-IT" sz="1800" dirty="0" err="1" smtClean="0"/>
              <a:t>makes</a:t>
            </a:r>
            <a:r>
              <a:rPr lang="it-IT" sz="1800" dirty="0" smtClean="0"/>
              <a:t> </a:t>
            </a:r>
            <a:r>
              <a:rPr lang="it-IT" sz="1800" dirty="0" err="1" smtClean="0"/>
              <a:t>clear</a:t>
            </a:r>
            <a:r>
              <a:rPr lang="it-IT" sz="1800" dirty="0" smtClean="0"/>
              <a:t> </a:t>
            </a:r>
            <a:r>
              <a:rPr lang="it-IT" sz="1800" dirty="0" err="1" smtClean="0"/>
              <a:t>ownership</a:t>
            </a:r>
            <a:r>
              <a:rPr lang="it-IT" sz="1800" dirty="0" smtClean="0"/>
              <a:t>)</a:t>
            </a:r>
          </a:p>
          <a:p>
            <a:pPr lvl="4"/>
            <a:r>
              <a:rPr lang="it-IT" sz="1800" dirty="0" smtClean="0"/>
              <a:t>Database-server-per-service (for </a:t>
            </a:r>
            <a:r>
              <a:rPr lang="it-IT" sz="1800" dirty="0" err="1" smtClean="0"/>
              <a:t>highly</a:t>
            </a:r>
            <a:r>
              <a:rPr lang="it-IT" sz="1800" dirty="0" smtClean="0"/>
              <a:t> </a:t>
            </a:r>
            <a:r>
              <a:rPr lang="it-IT" sz="1800" dirty="0" err="1" smtClean="0"/>
              <a:t>throughput</a:t>
            </a:r>
            <a:r>
              <a:rPr lang="it-IT" sz="1800" dirty="0" smtClean="0"/>
              <a:t> service – neo4j) </a:t>
            </a:r>
          </a:p>
          <a:p>
            <a:pPr lvl="3"/>
            <a:r>
              <a:rPr lang="it-IT" sz="1800" dirty="0" smtClean="0"/>
              <a:t>To </a:t>
            </a:r>
            <a:r>
              <a:rPr lang="it-IT" sz="1800" dirty="0" err="1" smtClean="0"/>
              <a:t>enforce</a:t>
            </a:r>
            <a:r>
              <a:rPr lang="it-IT" sz="1800" dirty="0" smtClean="0"/>
              <a:t> </a:t>
            </a:r>
            <a:r>
              <a:rPr lang="it-IT" sz="1800" dirty="0" err="1" smtClean="0"/>
              <a:t>encapsulation</a:t>
            </a:r>
            <a:r>
              <a:rPr lang="it-IT" sz="1800" dirty="0" smtClean="0"/>
              <a:t> with </a:t>
            </a:r>
            <a:r>
              <a:rPr lang="it-IT" sz="1800" dirty="0" err="1" smtClean="0"/>
              <a:t>different</a:t>
            </a:r>
            <a:r>
              <a:rPr lang="it-IT" sz="1800" dirty="0" smtClean="0"/>
              <a:t> database </a:t>
            </a:r>
            <a:r>
              <a:rPr lang="it-IT" sz="1800" dirty="0" err="1" smtClean="0"/>
              <a:t>user</a:t>
            </a:r>
            <a:r>
              <a:rPr lang="it-IT" sz="1800" dirty="0" smtClean="0"/>
              <a:t> id to </a:t>
            </a:r>
            <a:r>
              <a:rPr lang="it-IT" sz="1800" dirty="0" err="1" smtClean="0"/>
              <a:t>each</a:t>
            </a:r>
            <a:r>
              <a:rPr lang="it-IT" sz="1800" dirty="0" smtClean="0"/>
              <a:t> service so </a:t>
            </a:r>
            <a:r>
              <a:rPr lang="it-IT" sz="1800" dirty="0" err="1" smtClean="0"/>
              <a:t>developers</a:t>
            </a:r>
            <a:r>
              <a:rPr lang="it-IT" sz="1800" dirty="0" smtClean="0"/>
              <a:t> </a:t>
            </a:r>
            <a:r>
              <a:rPr lang="it-IT" sz="1800" dirty="0" err="1" smtClean="0"/>
              <a:t>wil</a:t>
            </a:r>
            <a:r>
              <a:rPr lang="it-IT" sz="1800" dirty="0" smtClean="0"/>
              <a:t> </a:t>
            </a:r>
            <a:r>
              <a:rPr lang="it-IT" sz="1800" dirty="0" err="1" smtClean="0"/>
              <a:t>not</a:t>
            </a:r>
            <a:r>
              <a:rPr lang="it-IT" sz="1800" dirty="0" smtClean="0"/>
              <a:t> </a:t>
            </a:r>
            <a:r>
              <a:rPr lang="it-IT" sz="1800" dirty="0" err="1" smtClean="0"/>
              <a:t>temped</a:t>
            </a:r>
            <a:r>
              <a:rPr lang="it-IT" sz="1800" dirty="0" smtClean="0"/>
              <a:t> to bypass a service api and </a:t>
            </a:r>
            <a:r>
              <a:rPr lang="it-IT" sz="1800" dirty="0" err="1" smtClean="0"/>
              <a:t>access</a:t>
            </a:r>
            <a:r>
              <a:rPr lang="it-IT" sz="1800" dirty="0" smtClean="0"/>
              <a:t> </a:t>
            </a:r>
            <a:r>
              <a:rPr lang="it-IT" sz="1800" dirty="0" err="1" smtClean="0"/>
              <a:t>it’s</a:t>
            </a:r>
            <a:r>
              <a:rPr lang="it-IT" sz="1800" dirty="0" smtClean="0"/>
              <a:t> data </a:t>
            </a:r>
            <a:r>
              <a:rPr lang="it-IT" sz="1800" dirty="0" err="1" smtClean="0"/>
              <a:t>directly</a:t>
            </a:r>
            <a:endParaRPr lang="it-IT" sz="1800" dirty="0" smtClean="0"/>
          </a:p>
          <a:p>
            <a:pPr lvl="3"/>
            <a:endParaRPr lang="it-IT" sz="1800" dirty="0"/>
          </a:p>
          <a:p>
            <a:pPr lvl="2"/>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p:txBody>
          <a:bodyPr/>
          <a:lstStyle/>
          <a:p>
            <a:pPr lvl="3"/>
            <a:endParaRPr lang="it-IT" sz="1800" dirty="0"/>
          </a:p>
          <a:p>
            <a:pPr lvl="2"/>
            <a:r>
              <a:rPr lang="it-IT" sz="1800" dirty="0" smtClean="0"/>
              <a:t>Benefits of </a:t>
            </a:r>
            <a:r>
              <a:rPr lang="it-IT" sz="1800" dirty="0" err="1" smtClean="0"/>
              <a:t>this</a:t>
            </a:r>
            <a:r>
              <a:rPr lang="it-IT" sz="1800" dirty="0" smtClean="0"/>
              <a:t> pattern</a:t>
            </a:r>
          </a:p>
          <a:p>
            <a:pPr lvl="3"/>
            <a:r>
              <a:rPr lang="it-IT" sz="1800" dirty="0" err="1" smtClean="0"/>
              <a:t>Ensure</a:t>
            </a:r>
            <a:r>
              <a:rPr lang="it-IT" sz="1800" dirty="0" smtClean="0"/>
              <a:t> </a:t>
            </a:r>
            <a:r>
              <a:rPr lang="it-IT" sz="1800" dirty="0" err="1" smtClean="0"/>
              <a:t>that</a:t>
            </a:r>
            <a:r>
              <a:rPr lang="it-IT" sz="1800" dirty="0" smtClean="0"/>
              <a:t> the </a:t>
            </a:r>
            <a:r>
              <a:rPr lang="it-IT" sz="1800" dirty="0" err="1" smtClean="0"/>
              <a:t>servicesa</a:t>
            </a:r>
            <a:r>
              <a:rPr lang="it-IT" sz="1800" dirty="0" smtClean="0"/>
              <a:t> are </a:t>
            </a:r>
            <a:r>
              <a:rPr lang="it-IT" sz="1800" dirty="0" err="1" smtClean="0"/>
              <a:t>loosely</a:t>
            </a:r>
            <a:r>
              <a:rPr lang="it-IT" sz="1800" dirty="0" smtClean="0"/>
              <a:t> </a:t>
            </a:r>
            <a:r>
              <a:rPr lang="it-IT" sz="1800" dirty="0" err="1" smtClean="0"/>
              <a:t>couples</a:t>
            </a:r>
            <a:r>
              <a:rPr lang="it-IT" sz="1800" dirty="0" smtClean="0"/>
              <a:t> </a:t>
            </a:r>
            <a:r>
              <a:rPr lang="it-IT" sz="1800" dirty="0" err="1" smtClean="0"/>
              <a:t>changes</a:t>
            </a:r>
            <a:r>
              <a:rPr lang="it-IT" sz="1800" dirty="0" smtClean="0"/>
              <a:t> to </a:t>
            </a:r>
            <a:r>
              <a:rPr lang="it-IT" sz="1800" dirty="0" err="1" smtClean="0"/>
              <a:t>one</a:t>
            </a:r>
            <a:r>
              <a:rPr lang="it-IT" sz="1800" dirty="0" smtClean="0"/>
              <a:t> </a:t>
            </a:r>
            <a:r>
              <a:rPr lang="it-IT" sz="1800" dirty="0" err="1" smtClean="0"/>
              <a:t>service’s</a:t>
            </a:r>
            <a:r>
              <a:rPr lang="it-IT" sz="1800" dirty="0" smtClean="0"/>
              <a:t> database </a:t>
            </a:r>
            <a:r>
              <a:rPr lang="it-IT" sz="1800" dirty="0" err="1" smtClean="0"/>
              <a:t>dos</a:t>
            </a:r>
            <a:r>
              <a:rPr lang="it-IT" sz="1800" dirty="0" smtClean="0"/>
              <a:t> </a:t>
            </a:r>
            <a:r>
              <a:rPr lang="it-IT" sz="1800" dirty="0" err="1" smtClean="0"/>
              <a:t>not</a:t>
            </a:r>
            <a:r>
              <a:rPr lang="it-IT" sz="1800" dirty="0" smtClean="0"/>
              <a:t> impact </a:t>
            </a:r>
            <a:r>
              <a:rPr lang="it-IT" sz="1800" dirty="0" err="1" smtClean="0"/>
              <a:t>any</a:t>
            </a:r>
            <a:r>
              <a:rPr lang="it-IT" sz="1800" dirty="0" smtClean="0"/>
              <a:t> </a:t>
            </a:r>
            <a:r>
              <a:rPr lang="it-IT" sz="1800" dirty="0" err="1" smtClean="0"/>
              <a:t>other</a:t>
            </a:r>
            <a:r>
              <a:rPr lang="it-IT" sz="1800" dirty="0" smtClean="0"/>
              <a:t> </a:t>
            </a:r>
            <a:r>
              <a:rPr lang="it-IT" sz="1800" dirty="0" err="1" smtClean="0"/>
              <a:t>services</a:t>
            </a:r>
            <a:endParaRPr lang="it-IT" sz="1800" dirty="0" smtClean="0"/>
          </a:p>
          <a:p>
            <a:pPr lvl="3"/>
            <a:r>
              <a:rPr lang="it-IT" sz="1800" dirty="0" err="1" smtClean="0"/>
              <a:t>Each</a:t>
            </a:r>
            <a:r>
              <a:rPr lang="it-IT" sz="1800" dirty="0" smtClean="0"/>
              <a:t> service can use the </a:t>
            </a:r>
            <a:r>
              <a:rPr lang="it-IT" sz="1800" dirty="0" err="1" smtClean="0"/>
              <a:t>type</a:t>
            </a:r>
            <a:r>
              <a:rPr lang="it-IT" sz="1800" dirty="0" smtClean="0"/>
              <a:t> of database </a:t>
            </a:r>
            <a:r>
              <a:rPr lang="it-IT" sz="1800" dirty="0" err="1" smtClean="0"/>
              <a:t>that</a:t>
            </a:r>
            <a:r>
              <a:rPr lang="it-IT" sz="1800" dirty="0" smtClean="0"/>
              <a:t> </a:t>
            </a:r>
            <a:r>
              <a:rPr lang="it-IT" sz="1800" dirty="0" err="1" smtClean="0"/>
              <a:t>is</a:t>
            </a:r>
            <a:r>
              <a:rPr lang="it-IT" sz="1800" dirty="0" smtClean="0"/>
              <a:t> best </a:t>
            </a:r>
            <a:r>
              <a:rPr lang="it-IT" sz="1800" dirty="0" err="1" smtClean="0"/>
              <a:t>suited</a:t>
            </a:r>
            <a:r>
              <a:rPr lang="it-IT" sz="1800" dirty="0" smtClean="0"/>
              <a:t> to </a:t>
            </a:r>
            <a:r>
              <a:rPr lang="it-IT" sz="1800" dirty="0" err="1" smtClean="0"/>
              <a:t>its</a:t>
            </a:r>
            <a:r>
              <a:rPr lang="it-IT" sz="1800" dirty="0" smtClean="0"/>
              <a:t> </a:t>
            </a:r>
            <a:r>
              <a:rPr lang="it-IT" sz="1800" dirty="0" err="1" smtClean="0"/>
              <a:t>need</a:t>
            </a:r>
            <a:r>
              <a:rPr lang="it-IT" sz="1800" dirty="0" smtClean="0"/>
              <a:t> (neo4j social </a:t>
            </a:r>
            <a:r>
              <a:rPr lang="it-IT" sz="1800" dirty="0" err="1" smtClean="0"/>
              <a:t>graph</a:t>
            </a:r>
            <a:r>
              <a:rPr lang="it-IT" sz="1800" dirty="0" smtClean="0"/>
              <a:t>, </a:t>
            </a:r>
            <a:r>
              <a:rPr lang="it-IT" sz="1800" dirty="0" err="1" smtClean="0"/>
              <a:t>elasticsearch</a:t>
            </a:r>
            <a:r>
              <a:rPr lang="it-IT" sz="1800" dirty="0" smtClean="0"/>
              <a:t> for text </a:t>
            </a:r>
            <a:r>
              <a:rPr lang="it-IT" sz="1800" dirty="0" err="1" smtClean="0"/>
              <a:t>serches,etc</a:t>
            </a:r>
            <a:r>
              <a:rPr lang="it-IT" sz="1800" dirty="0" smtClean="0"/>
              <a:t>)</a:t>
            </a:r>
          </a:p>
          <a:p>
            <a:pPr lvl="2"/>
            <a:r>
              <a:rPr lang="it-IT" sz="1800" dirty="0" err="1" smtClean="0"/>
              <a:t>Drawbacks</a:t>
            </a:r>
            <a:endParaRPr lang="it-IT" sz="1800" dirty="0" smtClean="0"/>
          </a:p>
          <a:p>
            <a:pPr lvl="3"/>
            <a:r>
              <a:rPr lang="it-IT" sz="1800" dirty="0" smtClean="0"/>
              <a:t>Distributed business </a:t>
            </a:r>
            <a:r>
              <a:rPr lang="it-IT" sz="1800" dirty="0" err="1" smtClean="0"/>
              <a:t>transaction</a:t>
            </a:r>
            <a:r>
              <a:rPr lang="it-IT" sz="1800" dirty="0" smtClean="0"/>
              <a:t> </a:t>
            </a:r>
            <a:r>
              <a:rPr lang="it-IT" sz="1800" dirty="0" err="1" smtClean="0"/>
              <a:t>that</a:t>
            </a:r>
            <a:r>
              <a:rPr lang="it-IT" sz="1800" dirty="0" smtClean="0"/>
              <a:t> </a:t>
            </a:r>
            <a:r>
              <a:rPr lang="it-IT" sz="1800" dirty="0" err="1" smtClean="0"/>
              <a:t>span</a:t>
            </a:r>
            <a:r>
              <a:rPr lang="it-IT" sz="1800" dirty="0" smtClean="0"/>
              <a:t> 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not</a:t>
            </a:r>
            <a:r>
              <a:rPr lang="it-IT" sz="1800" dirty="0" smtClean="0"/>
              <a:t> </a:t>
            </a:r>
            <a:r>
              <a:rPr lang="it-IT" sz="1800" dirty="0" err="1" smtClean="0"/>
              <a:t>implemented</a:t>
            </a:r>
            <a:r>
              <a:rPr lang="it-IT" sz="1800" dirty="0" smtClean="0"/>
              <a:t> (CAP </a:t>
            </a:r>
            <a:r>
              <a:rPr lang="it-IT" sz="1800" dirty="0" err="1" smtClean="0"/>
              <a:t>theorem</a:t>
            </a:r>
            <a:r>
              <a:rPr lang="it-IT" sz="1800" dirty="0" smtClean="0"/>
              <a:t> and </a:t>
            </a:r>
            <a:r>
              <a:rPr lang="it-IT" sz="1800" dirty="0" err="1" smtClean="0"/>
              <a:t>many</a:t>
            </a:r>
            <a:r>
              <a:rPr lang="it-IT" sz="1800" dirty="0" smtClean="0"/>
              <a:t> </a:t>
            </a:r>
            <a:r>
              <a:rPr lang="it-IT" sz="1800" dirty="0" err="1" smtClean="0"/>
              <a:t>modern</a:t>
            </a:r>
            <a:r>
              <a:rPr lang="it-IT" sz="1800" dirty="0" smtClean="0"/>
              <a:t> database </a:t>
            </a:r>
            <a:r>
              <a:rPr lang="it-IT" sz="1800" dirty="0" err="1" smtClean="0"/>
              <a:t>does</a:t>
            </a:r>
            <a:r>
              <a:rPr lang="it-IT" sz="1800" dirty="0" smtClean="0"/>
              <a:t> </a:t>
            </a:r>
            <a:r>
              <a:rPr lang="it-IT" sz="1800" dirty="0" err="1" smtClean="0"/>
              <a:t>not</a:t>
            </a:r>
            <a:r>
              <a:rPr lang="it-IT" sz="1800" dirty="0" smtClean="0"/>
              <a:t> </a:t>
            </a:r>
            <a:r>
              <a:rPr lang="it-IT" sz="1800" dirty="0" err="1" smtClean="0"/>
              <a:t>support</a:t>
            </a:r>
            <a:r>
              <a:rPr lang="it-IT" sz="1800" dirty="0" smtClean="0"/>
              <a:t> </a:t>
            </a:r>
            <a:r>
              <a:rPr lang="it-IT" sz="1800" dirty="0" err="1" smtClean="0"/>
              <a:t>them</a:t>
            </a:r>
            <a:r>
              <a:rPr lang="it-IT" sz="1800" dirty="0" smtClean="0"/>
              <a:t> </a:t>
            </a:r>
            <a:r>
              <a:rPr lang="it-IT" sz="1800" dirty="0" err="1" smtClean="0"/>
              <a:t>NoSql</a:t>
            </a:r>
            <a:r>
              <a:rPr lang="it-IT" sz="1800" dirty="0" smtClean="0"/>
              <a:t>)</a:t>
            </a:r>
          </a:p>
          <a:p>
            <a:pPr lvl="3"/>
            <a:r>
              <a:rPr lang="it-IT" sz="1800" dirty="0" err="1" smtClean="0"/>
              <a:t>Implementing</a:t>
            </a:r>
            <a:r>
              <a:rPr lang="it-IT" sz="1800" dirty="0" smtClean="0"/>
              <a:t> </a:t>
            </a:r>
            <a:r>
              <a:rPr lang="it-IT" sz="1800" dirty="0" err="1" smtClean="0"/>
              <a:t>queries</a:t>
            </a:r>
            <a:r>
              <a:rPr lang="it-IT" sz="1800" dirty="0" smtClean="0"/>
              <a:t> </a:t>
            </a:r>
            <a:r>
              <a:rPr lang="it-IT" sz="1800" dirty="0" err="1" smtClean="0"/>
              <a:t>that</a:t>
            </a:r>
            <a:r>
              <a:rPr lang="it-IT" sz="1800" dirty="0" smtClean="0"/>
              <a:t> join data </a:t>
            </a:r>
            <a:r>
              <a:rPr lang="it-IT" sz="1800" dirty="0" err="1" smtClean="0"/>
              <a:t>that</a:t>
            </a:r>
            <a:r>
              <a:rPr lang="it-IT" sz="1800" dirty="0" smtClean="0"/>
              <a:t> are </a:t>
            </a:r>
            <a:r>
              <a:rPr lang="it-IT" sz="1800" dirty="0" err="1" smtClean="0"/>
              <a:t>now</a:t>
            </a:r>
            <a:r>
              <a:rPr lang="it-IT" sz="1800" dirty="0" smtClean="0"/>
              <a:t> in multiple </a:t>
            </a:r>
            <a:r>
              <a:rPr lang="it-IT" sz="1800" dirty="0" err="1" smtClean="0"/>
              <a:t>datanìbase</a:t>
            </a:r>
            <a:r>
              <a:rPr lang="it-IT" sz="1800" dirty="0" smtClean="0"/>
              <a:t> </a:t>
            </a:r>
            <a:r>
              <a:rPr lang="it-IT" sz="1800" dirty="0" err="1" smtClean="0"/>
              <a:t>is</a:t>
            </a:r>
            <a:r>
              <a:rPr lang="it-IT" sz="1800" dirty="0" smtClean="0"/>
              <a:t> </a:t>
            </a:r>
            <a:r>
              <a:rPr lang="it-IT" sz="1800" dirty="0" err="1" smtClean="0"/>
              <a:t>challenging</a:t>
            </a:r>
            <a:r>
              <a:rPr lang="it-IT" sz="1800" dirty="0" smtClean="0"/>
              <a:t> </a:t>
            </a:r>
          </a:p>
          <a:p>
            <a:pPr lvl="3"/>
            <a:r>
              <a:rPr lang="it-IT" sz="1800" dirty="0" smtClean="0"/>
              <a:t>An </a:t>
            </a:r>
            <a:r>
              <a:rPr lang="it-IT" sz="1800" dirty="0" err="1" smtClean="0"/>
              <a:t>overall</a:t>
            </a:r>
            <a:r>
              <a:rPr lang="it-IT" sz="1800" dirty="0" smtClean="0"/>
              <a:t> more </a:t>
            </a:r>
            <a:r>
              <a:rPr lang="it-IT" sz="1800" dirty="0" err="1" smtClean="0"/>
              <a:t>complex</a:t>
            </a:r>
            <a:r>
              <a:rPr lang="it-IT" sz="1800" dirty="0" smtClean="0"/>
              <a:t> </a:t>
            </a:r>
            <a:r>
              <a:rPr lang="it-IT" sz="1800" dirty="0" err="1" smtClean="0"/>
              <a:t>programming</a:t>
            </a:r>
            <a:r>
              <a:rPr lang="it-IT" sz="1800" dirty="0" smtClean="0"/>
              <a:t> model</a:t>
            </a:r>
          </a:p>
          <a:p>
            <a:pPr lvl="2"/>
            <a:r>
              <a:rPr lang="it-IT" sz="1800" dirty="0" smtClean="0"/>
              <a:t>Solution to </a:t>
            </a:r>
            <a:r>
              <a:rPr lang="it-IT" sz="1800" dirty="0" err="1" smtClean="0"/>
              <a:t>drawbacks</a:t>
            </a:r>
            <a:r>
              <a:rPr lang="it-IT" sz="1800" dirty="0" smtClean="0"/>
              <a:t>:</a:t>
            </a:r>
          </a:p>
          <a:p>
            <a:pPr lvl="3"/>
            <a:r>
              <a:rPr lang="it-IT" sz="1800" dirty="0" smtClean="0"/>
              <a:t>Data </a:t>
            </a:r>
            <a:r>
              <a:rPr lang="it-IT" sz="1800" dirty="0" err="1" smtClean="0"/>
              <a:t>consistency</a:t>
            </a:r>
            <a:r>
              <a:rPr lang="it-IT" sz="1800" dirty="0" smtClean="0"/>
              <a:t> </a:t>
            </a:r>
            <a:r>
              <a:rPr lang="it-IT" sz="1800" dirty="0" err="1" smtClean="0"/>
              <a:t>across</a:t>
            </a:r>
            <a:r>
              <a:rPr lang="it-IT" sz="1800" dirty="0"/>
              <a:t> </a:t>
            </a:r>
            <a:r>
              <a:rPr lang="it-IT" sz="1800" dirty="0" smtClean="0"/>
              <a:t>multiple </a:t>
            </a:r>
            <a:r>
              <a:rPr lang="it-IT" sz="1800" dirty="0" err="1" smtClean="0"/>
              <a:t>services</a:t>
            </a:r>
            <a:r>
              <a:rPr lang="it-IT" sz="1800" dirty="0" smtClean="0"/>
              <a:t> </a:t>
            </a:r>
            <a:r>
              <a:rPr lang="it-IT" sz="1800" dirty="0" err="1" smtClean="0"/>
              <a:t>could</a:t>
            </a:r>
            <a:r>
              <a:rPr lang="it-IT" sz="1800" dirty="0" smtClean="0"/>
              <a:t> be </a:t>
            </a:r>
            <a:r>
              <a:rPr lang="it-IT" sz="1800" dirty="0" err="1" smtClean="0"/>
              <a:t>enabled</a:t>
            </a:r>
            <a:r>
              <a:rPr lang="it-IT" sz="1800" dirty="0" smtClean="0"/>
              <a:t> </a:t>
            </a:r>
            <a:r>
              <a:rPr lang="it-IT" sz="1800" dirty="0" err="1" smtClean="0"/>
              <a:t>without</a:t>
            </a:r>
            <a:r>
              <a:rPr lang="it-IT" sz="1800" dirty="0" smtClean="0"/>
              <a:t> </a:t>
            </a:r>
            <a:r>
              <a:rPr lang="it-IT" sz="1800" dirty="0" err="1" smtClean="0"/>
              <a:t>distributed</a:t>
            </a:r>
            <a:r>
              <a:rPr lang="it-IT" sz="1800" dirty="0" smtClean="0"/>
              <a:t> </a:t>
            </a:r>
            <a:r>
              <a:rPr lang="it-IT" sz="1800" dirty="0" err="1" smtClean="0"/>
              <a:t>transaction</a:t>
            </a:r>
            <a:r>
              <a:rPr lang="it-IT" sz="1800" dirty="0" smtClean="0"/>
              <a:t> with a </a:t>
            </a:r>
            <a:r>
              <a:rPr lang="it-IT" sz="1800" dirty="0" err="1" smtClean="0"/>
              <a:t>Event</a:t>
            </a:r>
            <a:r>
              <a:rPr lang="it-IT" sz="1800" dirty="0" smtClean="0"/>
              <a:t> </a:t>
            </a:r>
            <a:r>
              <a:rPr lang="it-IT" sz="1800" dirty="0" err="1" smtClean="0"/>
              <a:t>Driven</a:t>
            </a:r>
            <a:r>
              <a:rPr lang="it-IT" sz="1800" dirty="0" smtClean="0"/>
              <a:t> Architecture with </a:t>
            </a:r>
            <a:r>
              <a:rPr lang="it-IT" sz="1800" dirty="0" err="1" smtClean="0"/>
              <a:t>services</a:t>
            </a:r>
            <a:r>
              <a:rPr lang="it-IT" sz="1800" dirty="0" smtClean="0"/>
              <a:t> </a:t>
            </a:r>
            <a:r>
              <a:rPr lang="it-IT" sz="1800" dirty="0" err="1" smtClean="0"/>
              <a:t>that</a:t>
            </a:r>
            <a:r>
              <a:rPr lang="it-IT" sz="1800" dirty="0" smtClean="0"/>
              <a:t> </a:t>
            </a:r>
            <a:r>
              <a:rPr lang="it-IT" sz="1800" dirty="0" err="1" smtClean="0"/>
              <a:t>publish</a:t>
            </a:r>
            <a:r>
              <a:rPr lang="it-IT" sz="1800" dirty="0" smtClean="0"/>
              <a:t> </a:t>
            </a:r>
            <a:r>
              <a:rPr lang="it-IT" sz="1800" dirty="0" err="1" smtClean="0"/>
              <a:t>events</a:t>
            </a:r>
            <a:r>
              <a:rPr lang="it-IT" sz="1800" dirty="0" smtClean="0"/>
              <a:t> </a:t>
            </a:r>
            <a:r>
              <a:rPr lang="it-IT" sz="1800" dirty="0" err="1" smtClean="0"/>
              <a:t>when</a:t>
            </a:r>
            <a:r>
              <a:rPr lang="it-IT" sz="1800" dirty="0" smtClean="0"/>
              <a:t> update </a:t>
            </a:r>
            <a:r>
              <a:rPr lang="it-IT" sz="1800" dirty="0" err="1" smtClean="0"/>
              <a:t>their</a:t>
            </a:r>
            <a:r>
              <a:rPr lang="it-IT" sz="1800" dirty="0" smtClean="0"/>
              <a:t> data and </a:t>
            </a:r>
            <a:r>
              <a:rPr lang="it-IT" sz="1800" dirty="0" err="1" smtClean="0"/>
              <a:t>other</a:t>
            </a:r>
            <a:r>
              <a:rPr lang="it-IT" sz="1800" dirty="0" smtClean="0"/>
              <a:t> </a:t>
            </a:r>
            <a:r>
              <a:rPr lang="it-IT" sz="1800" dirty="0" err="1" smtClean="0"/>
              <a:t>services</a:t>
            </a:r>
            <a:r>
              <a:rPr lang="it-IT" sz="1800" dirty="0" smtClean="0"/>
              <a:t> </a:t>
            </a:r>
            <a:r>
              <a:rPr lang="it-IT" sz="1800" dirty="0" err="1" smtClean="0"/>
              <a:t>that</a:t>
            </a:r>
            <a:r>
              <a:rPr lang="it-IT" sz="1800" dirty="0" smtClean="0"/>
              <a:t> update </a:t>
            </a:r>
            <a:r>
              <a:rPr lang="it-IT" sz="1800" dirty="0" err="1" smtClean="0"/>
              <a:t>their</a:t>
            </a:r>
            <a:r>
              <a:rPr lang="it-IT" sz="1800" dirty="0" smtClean="0"/>
              <a:t> </a:t>
            </a:r>
            <a:r>
              <a:rPr lang="it-IT" sz="1800" dirty="0" err="1" smtClean="0"/>
              <a:t>own</a:t>
            </a:r>
            <a:r>
              <a:rPr lang="it-IT" sz="1800" dirty="0" smtClean="0"/>
              <a:t> data </a:t>
            </a:r>
            <a:r>
              <a:rPr lang="it-IT" sz="1800" dirty="0" err="1" smtClean="0"/>
              <a:t>subscribing</a:t>
            </a:r>
            <a:r>
              <a:rPr lang="it-IT" sz="1800" dirty="0" smtClean="0"/>
              <a:t> </a:t>
            </a:r>
            <a:r>
              <a:rPr lang="it-IT" sz="1800" dirty="0" err="1" smtClean="0"/>
              <a:t>these</a:t>
            </a:r>
            <a:r>
              <a:rPr lang="it-IT" sz="1800" dirty="0" smtClean="0"/>
              <a:t> </a:t>
            </a:r>
            <a:r>
              <a:rPr lang="it-IT" sz="1800" dirty="0" err="1" smtClean="0"/>
              <a:t>events</a:t>
            </a:r>
            <a:endParaRPr lang="it-IT" sz="1800" dirty="0" smtClean="0"/>
          </a:p>
          <a:p>
            <a:pPr lvl="3"/>
            <a:r>
              <a:rPr lang="it-IT" sz="1800" dirty="0" smtClean="0"/>
              <a:t>Application side join (</a:t>
            </a:r>
            <a:r>
              <a:rPr lang="it-IT" sz="1800" dirty="0" err="1" smtClean="0"/>
              <a:t>tha</a:t>
            </a:r>
            <a:r>
              <a:rPr lang="it-IT" sz="1800" dirty="0" smtClean="0"/>
              <a:t> </a:t>
            </a:r>
            <a:r>
              <a:rPr lang="it-IT" sz="1800" dirty="0" err="1" smtClean="0"/>
              <a:t>applicatyion</a:t>
            </a:r>
            <a:r>
              <a:rPr lang="it-IT" sz="1800" dirty="0" smtClean="0"/>
              <a:t> </a:t>
            </a:r>
            <a:r>
              <a:rPr lang="it-IT" sz="1800" dirty="0" err="1" smtClean="0"/>
              <a:t>perform</a:t>
            </a:r>
            <a:r>
              <a:rPr lang="it-IT" sz="1800" dirty="0" smtClean="0"/>
              <a:t> the join </a:t>
            </a:r>
            <a:r>
              <a:rPr lang="it-IT" sz="1800" dirty="0" err="1" smtClean="0"/>
              <a:t>rather</a:t>
            </a:r>
            <a:r>
              <a:rPr lang="it-IT" sz="1800" dirty="0" smtClean="0"/>
              <a:t> </a:t>
            </a:r>
            <a:r>
              <a:rPr lang="it-IT" sz="1800" dirty="0" err="1" smtClean="0"/>
              <a:t>than</a:t>
            </a:r>
            <a:r>
              <a:rPr lang="it-IT" sz="1800" dirty="0" smtClean="0"/>
              <a:t> database) CQRS </a:t>
            </a:r>
            <a:r>
              <a:rPr lang="it-IT" sz="1800" dirty="0" err="1" smtClean="0"/>
              <a:t>maintaining</a:t>
            </a:r>
            <a:r>
              <a:rPr lang="it-IT" sz="1800" dirty="0" smtClean="0"/>
              <a:t> </a:t>
            </a:r>
            <a:r>
              <a:rPr lang="it-IT" sz="1800" dirty="0" err="1" smtClean="0"/>
              <a:t>one</a:t>
            </a:r>
            <a:r>
              <a:rPr lang="it-IT" sz="1800" dirty="0" smtClean="0"/>
              <a:t> or more </a:t>
            </a:r>
            <a:r>
              <a:rPr lang="it-IT" sz="1800" dirty="0" err="1" smtClean="0"/>
              <a:t>materialized</a:t>
            </a:r>
            <a:r>
              <a:rPr lang="it-IT" sz="1800" dirty="0" smtClean="0"/>
              <a:t> </a:t>
            </a:r>
            <a:r>
              <a:rPr lang="it-IT" sz="1800" dirty="0" err="1" smtClean="0"/>
              <a:t>views</a:t>
            </a:r>
            <a:r>
              <a:rPr lang="it-IT" sz="1800" dirty="0" smtClean="0"/>
              <a:t> </a:t>
            </a:r>
            <a:r>
              <a:rPr lang="it-IT" sz="1800" dirty="0" err="1" smtClean="0"/>
              <a:t>that</a:t>
            </a:r>
            <a:r>
              <a:rPr lang="it-IT" sz="1800" dirty="0" smtClean="0"/>
              <a:t> </a:t>
            </a:r>
            <a:r>
              <a:rPr lang="it-IT" sz="1800" dirty="0" err="1" smtClean="0"/>
              <a:t>contain</a:t>
            </a:r>
            <a:r>
              <a:rPr lang="it-IT" sz="1800" dirty="0" smtClean="0"/>
              <a:t> data from multiple </a:t>
            </a:r>
            <a:r>
              <a:rPr lang="it-IT" sz="1800" dirty="0" err="1" smtClean="0"/>
              <a:t>services</a:t>
            </a:r>
            <a:r>
              <a:rPr lang="it-IT" sz="1800" dirty="0" smtClean="0"/>
              <a:t> </a:t>
            </a:r>
            <a:r>
              <a:rPr lang="it-IT" sz="1800" dirty="0" err="1" smtClean="0"/>
              <a:t>these</a:t>
            </a:r>
            <a:r>
              <a:rPr lang="it-IT" sz="1800" dirty="0" smtClean="0"/>
              <a:t> </a:t>
            </a:r>
            <a:r>
              <a:rPr lang="it-IT" sz="1800" dirty="0" err="1" smtClean="0"/>
              <a:t>views</a:t>
            </a:r>
            <a:r>
              <a:rPr lang="it-IT" sz="1800" dirty="0" smtClean="0"/>
              <a:t> are </a:t>
            </a:r>
            <a:r>
              <a:rPr lang="it-IT" sz="1800" dirty="0" err="1" smtClean="0"/>
              <a:t>kept</a:t>
            </a:r>
            <a:r>
              <a:rPr lang="it-IT" sz="1800" dirty="0" smtClean="0"/>
              <a:t> by </a:t>
            </a:r>
            <a:r>
              <a:rPr lang="it-IT" sz="1800" dirty="0" err="1" smtClean="0"/>
              <a:t>services</a:t>
            </a:r>
            <a:r>
              <a:rPr lang="it-IT" sz="1800" dirty="0" smtClean="0"/>
              <a:t>  </a:t>
            </a:r>
            <a:r>
              <a:rPr lang="it-IT" sz="1800" dirty="0" err="1" smtClean="0"/>
              <a:t>that</a:t>
            </a:r>
            <a:r>
              <a:rPr lang="it-IT" sz="1800" dirty="0" smtClean="0"/>
              <a:t> </a:t>
            </a:r>
            <a:r>
              <a:rPr lang="it-IT" sz="1800" dirty="0" err="1" smtClean="0"/>
              <a:t>subscribes</a:t>
            </a:r>
            <a:r>
              <a:rPr lang="it-IT" sz="1800" dirty="0" smtClean="0"/>
              <a:t> to </a:t>
            </a:r>
            <a:r>
              <a:rPr lang="it-IT" sz="1800" dirty="0" err="1" smtClean="0"/>
              <a:t>events</a:t>
            </a:r>
            <a:r>
              <a:rPr lang="it-IT" sz="1800" dirty="0" smtClean="0"/>
              <a:t> </a:t>
            </a:r>
            <a:r>
              <a:rPr lang="it-IT" sz="1800" dirty="0" err="1" smtClean="0"/>
              <a:t>that</a:t>
            </a:r>
            <a:r>
              <a:rPr lang="it-IT" sz="1800" dirty="0" smtClean="0"/>
              <a:t> </a:t>
            </a:r>
            <a:r>
              <a:rPr lang="it-IT" sz="1800" dirty="0" err="1" smtClean="0"/>
              <a:t>each</a:t>
            </a:r>
            <a:r>
              <a:rPr lang="it-IT" sz="1800" dirty="0" smtClean="0"/>
              <a:t> service </a:t>
            </a:r>
            <a:r>
              <a:rPr lang="it-IT" sz="1800" dirty="0" err="1" smtClean="0"/>
              <a:t>publish</a:t>
            </a:r>
            <a:r>
              <a:rPr lang="it-IT" sz="1800" dirty="0" smtClean="0"/>
              <a:t> </a:t>
            </a:r>
            <a:r>
              <a:rPr lang="it-IT" sz="1800" dirty="0" err="1" smtClean="0"/>
              <a:t>wheh</a:t>
            </a:r>
            <a:r>
              <a:rPr lang="it-IT" sz="1800" dirty="0" smtClean="0"/>
              <a:t> </a:t>
            </a:r>
            <a:r>
              <a:rPr lang="it-IT" sz="1800" dirty="0" err="1" smtClean="0"/>
              <a:t>it</a:t>
            </a:r>
            <a:r>
              <a:rPr lang="it-IT" sz="1800" dirty="0" smtClean="0"/>
              <a:t> update </a:t>
            </a:r>
            <a:r>
              <a:rPr lang="it-IT" sz="1800" dirty="0" err="1" smtClean="0"/>
              <a:t>its</a:t>
            </a:r>
            <a:r>
              <a:rPr lang="it-IT" sz="1800" dirty="0" smtClean="0"/>
              <a:t> data.</a:t>
            </a:r>
          </a:p>
          <a:p>
            <a:pPr lvl="2"/>
            <a:r>
              <a:rPr lang="it-IT" sz="1800" dirty="0" err="1" smtClean="0"/>
              <a:t>Related</a:t>
            </a:r>
            <a:r>
              <a:rPr lang="it-IT" sz="1800" dirty="0" smtClean="0"/>
              <a:t> </a:t>
            </a:r>
            <a:r>
              <a:rPr lang="it-IT" sz="1800" dirty="0" err="1" smtClean="0"/>
              <a:t>patterns</a:t>
            </a:r>
            <a:r>
              <a:rPr lang="it-IT" sz="1800" dirty="0" smtClean="0"/>
              <a:t> </a:t>
            </a:r>
            <a:r>
              <a:rPr lang="it-IT" sz="1800" dirty="0" err="1" smtClean="0"/>
              <a:t>as</a:t>
            </a:r>
            <a:r>
              <a:rPr lang="it-IT" sz="1800" dirty="0" smtClean="0"/>
              <a:t>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r>
              <a:rPr lang="it-IT" sz="1800" dirty="0" smtClean="0"/>
              <a:t>.</a:t>
            </a:r>
          </a:p>
          <a:p>
            <a:pPr lvl="3"/>
            <a:r>
              <a:rPr lang="it-IT" sz="1800" dirty="0" err="1" smtClean="0"/>
              <a:t>Event</a:t>
            </a:r>
            <a:r>
              <a:rPr lang="it-IT" sz="1800" dirty="0" smtClean="0"/>
              <a:t> </a:t>
            </a:r>
            <a:r>
              <a:rPr lang="it-IT" sz="1800" dirty="0" err="1" smtClean="0"/>
              <a:t>sourcing</a:t>
            </a:r>
            <a:r>
              <a:rPr lang="it-IT" sz="1800" dirty="0" smtClean="0"/>
              <a:t> </a:t>
            </a:r>
          </a:p>
          <a:p>
            <a:pPr lvl="3"/>
            <a:r>
              <a:rPr lang="it-IT" sz="1800" dirty="0" smtClean="0"/>
              <a:t>Database </a:t>
            </a:r>
            <a:r>
              <a:rPr lang="it-IT" sz="1800" dirty="0" err="1" smtClean="0"/>
              <a:t>triggers</a:t>
            </a:r>
            <a:endParaRPr lang="it-IT" sz="1800" dirty="0" smtClean="0"/>
          </a:p>
          <a:p>
            <a:pPr lvl="3"/>
            <a:r>
              <a:rPr lang="it-IT" sz="1800" dirty="0" err="1" smtClean="0"/>
              <a:t>Transaction</a:t>
            </a:r>
            <a:r>
              <a:rPr lang="it-IT" sz="1800" dirty="0" smtClean="0"/>
              <a:t> log </a:t>
            </a:r>
            <a:r>
              <a:rPr lang="it-IT" sz="1800" dirty="0" err="1" smtClean="0"/>
              <a:t>tailing</a:t>
            </a:r>
            <a:r>
              <a:rPr lang="it-IT" sz="1800" dirty="0" smtClean="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smtClean="0"/>
              <a:t>Pattern: Database per service /MICROSERVICE : IMPLEMENTING THE DATABASE PER SERVICE PATTERN</a:t>
            </a:r>
            <a:endParaRPr lang="it-IT" sz="5400" dirty="0"/>
          </a:p>
        </p:txBody>
      </p:sp>
      <p:sp>
        <p:nvSpPr>
          <p:cNvPr id="3" name="Segnaposto contenuto 2"/>
          <p:cNvSpPr>
            <a:spLocks noGrp="1"/>
          </p:cNvSpPr>
          <p:nvPr>
            <p:ph idx="1"/>
          </p:nvPr>
        </p:nvSpPr>
        <p:spPr>
          <a:xfrm>
            <a:off x="13704168" y="2105472"/>
            <a:ext cx="16534531" cy="10619928"/>
          </a:xfrm>
        </p:spPr>
        <p:txBody>
          <a:bodyPr/>
          <a:lstStyle/>
          <a:p>
            <a:endParaRPr lang="it-IT" dirty="0"/>
          </a:p>
        </p:txBody>
      </p:sp>
      <p:grpSp>
        <p:nvGrpSpPr>
          <p:cNvPr id="13" name="Gruppo 12"/>
          <p:cNvGrpSpPr/>
          <p:nvPr/>
        </p:nvGrpSpPr>
        <p:grpSpPr>
          <a:xfrm>
            <a:off x="557691" y="3886926"/>
            <a:ext cx="11307650" cy="5919102"/>
            <a:chOff x="5783288" y="3480681"/>
            <a:chExt cx="11307650" cy="5919102"/>
          </a:xfrm>
        </p:grpSpPr>
        <p:grpSp>
          <p:nvGrpSpPr>
            <p:cNvPr id="14" name="Gruppo 13"/>
            <p:cNvGrpSpPr/>
            <p:nvPr/>
          </p:nvGrpSpPr>
          <p:grpSpPr>
            <a:xfrm>
              <a:off x="5783288" y="4950322"/>
              <a:ext cx="11307650" cy="4449461"/>
              <a:chOff x="1942087" y="7568268"/>
              <a:chExt cx="11307650" cy="4449461"/>
            </a:xfrm>
          </p:grpSpPr>
          <p:cxnSp>
            <p:nvCxnSpPr>
              <p:cNvPr id="16" name="Connettore 2 15"/>
              <p:cNvCxnSpPr>
                <a:stCxn id="18" idx="2"/>
                <a:endCxn id="19"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882760652"/>
              </p:ext>
            </p:extLst>
          </p:nvPr>
        </p:nvGraphicFramePr>
        <p:xfrm>
          <a:off x="609600" y="1600200"/>
          <a:ext cx="23088600" cy="10835363"/>
        </p:xfrm>
        <a:graphic>
          <a:graphicData uri="http://schemas.openxmlformats.org/drawingml/2006/table">
            <a:tbl>
              <a:tblPr firstRow="1" bandRow="1">
                <a:tableStyleId>{5C22544A-7EE6-4342-B048-85BDC9FD1C3A}</a:tableStyleId>
              </a:tblPr>
              <a:tblGrid>
                <a:gridCol w="4343400"/>
                <a:gridCol w="6950968"/>
                <a:gridCol w="11794232"/>
              </a:tblGrid>
              <a:tr h="1102665">
                <a:tc gridSpan="2">
                  <a:txBody>
                    <a:bodyPr/>
                    <a:lstStyle/>
                    <a:p>
                      <a:r>
                        <a:rPr lang="it-IT" sz="4400" dirty="0" smtClean="0"/>
                        <a:t>DESIGN PATTERN</a:t>
                      </a:r>
                      <a:endParaRPr lang="it-IT" sz="4400" dirty="0"/>
                    </a:p>
                  </a:txBody>
                  <a:tcPr marT="45717" marB="45717"/>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tc>
              </a:tr>
              <a:tr h="681058">
                <a:tc gridSpan="2">
                  <a:txBody>
                    <a:bodyPr/>
                    <a:lstStyle/>
                    <a:p>
                      <a:r>
                        <a:rPr lang="it-IT" sz="2800" dirty="0" smtClean="0"/>
                        <a:t>CORE MICROSERVICE</a:t>
                      </a:r>
                      <a:endParaRPr lang="it-IT" sz="2800" dirty="0"/>
                    </a:p>
                  </a:txBody>
                  <a:tcPr marT="45717" marB="45717"/>
                </a:tc>
                <a:tc hMerge="1">
                  <a:txBody>
                    <a:bodyPr/>
                    <a:lstStyle/>
                    <a:p>
                      <a:endParaRPr lang="it-IT" dirty="0"/>
                    </a:p>
                  </a:txBody>
                  <a:tcPr/>
                </a:tc>
                <a:tc>
                  <a:txBody>
                    <a:bodyPr/>
                    <a:lstStyle/>
                    <a:p>
                      <a:r>
                        <a:rPr lang="it-IT" sz="2800" dirty="0" smtClean="0"/>
                        <a:t>SPRING BOOT</a:t>
                      </a:r>
                      <a:endParaRPr lang="it-IT" sz="2800" dirty="0"/>
                    </a:p>
                  </a:txBody>
                  <a:tcPr marT="45717" marB="45717"/>
                </a:tc>
              </a:tr>
              <a:tr h="810782">
                <a:tc rowSpan="4">
                  <a:txBody>
                    <a:bodyPr/>
                    <a:lstStyle/>
                    <a:p>
                      <a:r>
                        <a:rPr lang="it-IT" sz="2800" dirty="0" smtClean="0"/>
                        <a:t>DATABASE</a:t>
                      </a:r>
                    </a:p>
                    <a:p>
                      <a:r>
                        <a:rPr lang="it-IT" sz="2800" dirty="0" smtClean="0"/>
                        <a:t>PER </a:t>
                      </a:r>
                    </a:p>
                    <a:p>
                      <a:r>
                        <a:rPr lang="it-IT" sz="2800" dirty="0" smtClean="0"/>
                        <a:t>SERVICE</a:t>
                      </a:r>
                      <a:endParaRPr lang="it-IT" sz="2800" dirty="0"/>
                    </a:p>
                  </a:txBody>
                  <a:tcPr marT="45717" marB="45717" anchor="ctr"/>
                </a:tc>
                <a:tc>
                  <a:txBody>
                    <a:bodyPr/>
                    <a:lstStyle/>
                    <a:p>
                      <a:r>
                        <a:rPr lang="it-IT" sz="2800" dirty="0" smtClean="0"/>
                        <a:t>EVENT DRIVEN</a:t>
                      </a:r>
                      <a:r>
                        <a:rPr lang="it-IT" sz="2800" baseline="0" dirty="0" smtClean="0"/>
                        <a:t> ARCHITECTURE</a:t>
                      </a:r>
                      <a:endParaRPr lang="it-IT" sz="2800" dirty="0"/>
                    </a:p>
                  </a:txBody>
                  <a:tcPr marT="45717" marB="45717"/>
                </a:tc>
                <a:tc rowSpan="2">
                  <a:txBody>
                    <a:bodyPr/>
                    <a:lstStyle/>
                    <a:p>
                      <a:r>
                        <a:rPr lang="it-IT" sz="2800" dirty="0" smtClean="0"/>
                        <a:t>SPRING CLOUD STREAM</a:t>
                      </a:r>
                      <a:endParaRPr lang="it-IT" sz="2800" dirty="0"/>
                    </a:p>
                  </a:txBody>
                  <a:tcPr marT="45717" marB="45717" anchor="ctr"/>
                </a:tc>
              </a:tr>
              <a:tr h="810782">
                <a:tc vMerge="1">
                  <a:txBody>
                    <a:bodyPr/>
                    <a:lstStyle/>
                    <a:p>
                      <a:endParaRPr lang="it-IT" dirty="0"/>
                    </a:p>
                  </a:txBody>
                  <a:tcPr/>
                </a:tc>
                <a:tc>
                  <a:txBody>
                    <a:bodyPr/>
                    <a:lstStyle/>
                    <a:p>
                      <a:r>
                        <a:rPr lang="it-IT" sz="2800" dirty="0" smtClean="0"/>
                        <a:t>MATERIALIZED VIEW</a:t>
                      </a:r>
                      <a:endParaRPr lang="it-IT" sz="2800" dirty="0"/>
                    </a:p>
                  </a:txBody>
                  <a:tcPr marT="45717" marB="45717"/>
                </a:tc>
                <a:tc vMerge="1">
                  <a:txBody>
                    <a:bodyPr/>
                    <a:lstStyle/>
                    <a:p>
                      <a:endParaRPr lang="it-IT" dirty="0"/>
                    </a:p>
                  </a:txBody>
                  <a:tcPr/>
                </a:tc>
              </a:tr>
              <a:tr h="1005370">
                <a:tc vMerge="1">
                  <a:txBody>
                    <a:bodyPr/>
                    <a:lstStyle/>
                    <a:p>
                      <a:endParaRPr lang="it-IT" dirty="0"/>
                    </a:p>
                  </a:txBody>
                  <a:tcPr/>
                </a:tc>
                <a:tc>
                  <a:txBody>
                    <a:bodyPr/>
                    <a:lstStyle/>
                    <a:p>
                      <a:r>
                        <a:rPr lang="it-IT" sz="2800" strike="sngStrike" dirty="0" smtClean="0"/>
                        <a:t>??? COMPENSATION</a:t>
                      </a:r>
                      <a:endParaRPr lang="it-IT" sz="2800" strike="sngStrike" dirty="0"/>
                    </a:p>
                  </a:txBody>
                  <a:tcPr marT="45717" marB="45717"/>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2800" strike="sngStrike" baseline="0" dirty="0" smtClean="0"/>
                        <a:t>SPRING CLOUD BATCH</a:t>
                      </a:r>
                    </a:p>
                    <a:p>
                      <a:endParaRPr lang="it-IT" sz="2800" dirty="0"/>
                    </a:p>
                  </a:txBody>
                  <a:tcPr marT="45717" marB="45717"/>
                </a:tc>
              </a:tr>
              <a:tr h="697273">
                <a:tc vMerge="1">
                  <a:txBody>
                    <a:bodyPr/>
                    <a:lstStyle/>
                    <a:p>
                      <a:endParaRPr lang="it-IT" dirty="0"/>
                    </a:p>
                  </a:txBody>
                  <a:tcPr/>
                </a:tc>
                <a:tc>
                  <a:txBody>
                    <a:bodyPr/>
                    <a:lstStyle/>
                    <a:p>
                      <a:r>
                        <a:rPr lang="it-IT" sz="2800" strike="sngStrike" dirty="0" smtClean="0"/>
                        <a:t>REST API</a:t>
                      </a:r>
                      <a:endParaRPr lang="it-IT" sz="2800" strike="sngStrike" dirty="0"/>
                    </a:p>
                  </a:txBody>
                  <a:tcPr marT="45717" marB="45717"/>
                </a:tc>
                <a:tc>
                  <a:txBody>
                    <a:bodyPr/>
                    <a:lstStyle/>
                    <a:p>
                      <a:r>
                        <a:rPr lang="it-IT" sz="2800" strike="sngStrike" baseline="0" dirty="0" smtClean="0"/>
                        <a:t>SPRING BOOT DATA REST</a:t>
                      </a:r>
                      <a:endParaRPr lang="it-IT" sz="2800" strike="sngStrike" baseline="0" dirty="0"/>
                    </a:p>
                  </a:txBody>
                  <a:tcPr marT="45717" marB="45717"/>
                </a:tc>
              </a:tr>
              <a:tr h="648627">
                <a:tc rowSpan="2">
                  <a:txBody>
                    <a:bodyPr/>
                    <a:lstStyle/>
                    <a:p>
                      <a:pPr marL="0" algn="l" defTabSz="457200" rtl="0" eaLnBrk="1" latinLnBrk="0" hangingPunct="1"/>
                      <a:r>
                        <a:rPr lang="it-IT" sz="2800" kern="1200" dirty="0" smtClean="0">
                          <a:solidFill>
                            <a:schemeClr val="dk1"/>
                          </a:solidFill>
                          <a:latin typeface="+mn-lt"/>
                          <a:ea typeface="+mn-ea"/>
                          <a:cs typeface="+mn-cs"/>
                        </a:rPr>
                        <a:t>DATA  ACCESS</a:t>
                      </a:r>
                    </a:p>
                  </a:txBody>
                  <a:tcPr marT="45717" marB="45717" anchor="ctr"/>
                </a:tc>
                <a:tc>
                  <a:txBody>
                    <a:bodyPr/>
                    <a:lstStyle/>
                    <a:p>
                      <a:pPr marL="0" algn="l" defTabSz="457200" rtl="0" eaLnBrk="1" latinLnBrk="0" hangingPunct="1"/>
                      <a:r>
                        <a:rPr lang="it-IT" sz="2800" kern="1200" dirty="0" smtClean="0">
                          <a:solidFill>
                            <a:schemeClr val="dk1"/>
                          </a:solidFill>
                          <a:latin typeface="+mn-lt"/>
                          <a:ea typeface="+mn-ea"/>
                          <a:cs typeface="+mn-cs"/>
                        </a:rPr>
                        <a:t>RELATIONAL DATABASE (MYSQL-H2)</a:t>
                      </a:r>
                    </a:p>
                  </a:txBody>
                  <a:tcPr marT="45717" marB="45717"/>
                </a:tc>
                <a:tc>
                  <a:txBody>
                    <a:bodyPr/>
                    <a:lstStyle/>
                    <a:p>
                      <a:r>
                        <a:rPr lang="it-IT" sz="2800" dirty="0" smtClean="0"/>
                        <a:t>SPRING BOOT JPA</a:t>
                      </a:r>
                      <a:endParaRPr lang="it-IT" sz="2800" dirty="0"/>
                    </a:p>
                  </a:txBody>
                  <a:tcPr marT="45717" marB="45717"/>
                </a:tc>
              </a:tr>
              <a:tr h="810782">
                <a:tc vMerge="1">
                  <a:txBody>
                    <a:bodyPr/>
                    <a:lstStyle/>
                    <a:p>
                      <a:endParaRPr lang="it-IT" dirty="0"/>
                    </a:p>
                  </a:txBody>
                  <a:tcPr/>
                </a:tc>
                <a:tc>
                  <a:txBody>
                    <a:bodyPr/>
                    <a:lstStyle/>
                    <a:p>
                      <a:r>
                        <a:rPr lang="it-IT" sz="2800" dirty="0" smtClean="0"/>
                        <a:t>NO SQL DATABASE (MONGO</a:t>
                      </a:r>
                      <a:r>
                        <a:rPr lang="it-IT" sz="2800" baseline="0" dirty="0" smtClean="0"/>
                        <a:t> DB)</a:t>
                      </a:r>
                      <a:endParaRPr lang="it-IT" sz="2800" dirty="0"/>
                    </a:p>
                  </a:txBody>
                  <a:tcPr marT="45717" marB="45717"/>
                </a:tc>
                <a:tc>
                  <a:txBody>
                    <a:bodyPr/>
                    <a:lstStyle/>
                    <a:p>
                      <a:r>
                        <a:rPr lang="it-IT" sz="2800" dirty="0" smtClean="0"/>
                        <a:t>SPRING MONGO DB</a:t>
                      </a:r>
                      <a:endParaRPr lang="it-IT" sz="2800" dirty="0"/>
                    </a:p>
                  </a:txBody>
                  <a:tcPr marT="45717" marB="45717"/>
                </a:tc>
              </a:tr>
              <a:tr h="648627">
                <a:tc gridSpan="2">
                  <a:txBody>
                    <a:bodyPr/>
                    <a:lstStyle/>
                    <a:p>
                      <a:r>
                        <a:rPr lang="it-IT" sz="2800" strike="sngStrike" dirty="0" smtClean="0"/>
                        <a:t>CONFIGURATION</a:t>
                      </a:r>
                      <a:endParaRPr lang="it-IT" sz="2800" strike="sngStrike" dirty="0"/>
                    </a:p>
                  </a:txBody>
                  <a:tcPr marT="45717" marB="45717"/>
                </a:tc>
                <a:tc hMerge="1">
                  <a:txBody>
                    <a:bodyPr/>
                    <a:lstStyle/>
                    <a:p>
                      <a:endParaRPr lang="it-IT" dirty="0"/>
                    </a:p>
                  </a:txBody>
                  <a:tcPr/>
                </a:tc>
                <a:tc>
                  <a:txBody>
                    <a:bodyPr/>
                    <a:lstStyle/>
                    <a:p>
                      <a:r>
                        <a:rPr lang="it-IT" sz="2800" strike="sngStrike" dirty="0" smtClean="0"/>
                        <a:t>SPRING CONFIG</a:t>
                      </a:r>
                      <a:endParaRPr lang="it-IT" sz="2800" strike="sngStrike" dirty="0"/>
                    </a:p>
                  </a:txBody>
                  <a:tcPr marT="45717" marB="45717"/>
                </a:tc>
              </a:tr>
              <a:tr h="810782">
                <a:tc gridSpan="2">
                  <a:txBody>
                    <a:bodyPr/>
                    <a:lstStyle/>
                    <a:p>
                      <a:r>
                        <a:rPr lang="it-IT" sz="2800" dirty="0" smtClean="0"/>
                        <a:t>CLOUD BASE ARCHITECTURE</a:t>
                      </a:r>
                      <a:endParaRPr lang="it-IT" sz="2800" dirty="0"/>
                    </a:p>
                  </a:txBody>
                  <a:tcPr marT="45717" marB="45717"/>
                </a:tc>
                <a:tc hMerge="1">
                  <a:txBody>
                    <a:bodyPr/>
                    <a:lstStyle/>
                    <a:p>
                      <a:endParaRPr lang="it-IT" dirty="0"/>
                    </a:p>
                  </a:txBody>
                  <a:tcPr/>
                </a:tc>
                <a:tc>
                  <a:txBody>
                    <a:bodyPr/>
                    <a:lstStyle/>
                    <a:p>
                      <a:r>
                        <a:rPr lang="it-IT" sz="2800" dirty="0" smtClean="0"/>
                        <a:t>SPRING CLOUD</a:t>
                      </a:r>
                      <a:endParaRPr lang="it-IT" sz="2800" dirty="0"/>
                    </a:p>
                  </a:txBody>
                  <a:tcPr marT="45717" marB="45717"/>
                </a:tc>
              </a:tr>
              <a:tr h="790513">
                <a:tc gridSpan="2">
                  <a:txBody>
                    <a:bodyPr/>
                    <a:lstStyle/>
                    <a:p>
                      <a:r>
                        <a:rPr lang="it-IT" sz="2800" dirty="0" smtClean="0"/>
                        <a:t>SERVICE DISCOVERY</a:t>
                      </a:r>
                      <a:endParaRPr lang="it-IT" sz="2800" dirty="0"/>
                    </a:p>
                  </a:txBody>
                  <a:tcPr marT="45717" marB="45717"/>
                </a:tc>
                <a:tc hMerge="1">
                  <a:txBody>
                    <a:bodyPr/>
                    <a:lstStyle/>
                    <a:p>
                      <a:endParaRPr lang="it-IT"/>
                    </a:p>
                  </a:txBody>
                  <a:tcPr/>
                </a:tc>
                <a:tc>
                  <a:txBody>
                    <a:bodyPr/>
                    <a:lstStyle/>
                    <a:p>
                      <a:r>
                        <a:rPr lang="it-IT" sz="2800" dirty="0" smtClean="0"/>
                        <a:t>NETFLIX EUREKA</a:t>
                      </a:r>
                      <a:endParaRPr lang="it-IT" sz="2800" dirty="0"/>
                    </a:p>
                  </a:txBody>
                  <a:tcPr marT="45717" marB="45717"/>
                </a:tc>
              </a:tr>
              <a:tr h="749974">
                <a:tc gridSpan="2">
                  <a:txBody>
                    <a:bodyPr/>
                    <a:lstStyle/>
                    <a:p>
                      <a:r>
                        <a:rPr lang="it-IT" sz="2800" dirty="0" smtClean="0"/>
                        <a:t>LOAD</a:t>
                      </a:r>
                      <a:r>
                        <a:rPr lang="it-IT" sz="2800" baseline="0" dirty="0" smtClean="0"/>
                        <a:t> BALANCING</a:t>
                      </a:r>
                      <a:endParaRPr lang="it-IT" sz="2800" dirty="0"/>
                    </a:p>
                  </a:txBody>
                  <a:tcPr marT="45717" marB="45717"/>
                </a:tc>
                <a:tc hMerge="1">
                  <a:txBody>
                    <a:bodyPr/>
                    <a:lstStyle/>
                    <a:p>
                      <a:endParaRPr lang="it-IT"/>
                    </a:p>
                  </a:txBody>
                  <a:tcPr/>
                </a:tc>
                <a:tc>
                  <a:txBody>
                    <a:bodyPr/>
                    <a:lstStyle/>
                    <a:p>
                      <a:r>
                        <a:rPr lang="it-IT" sz="2800" dirty="0" smtClean="0"/>
                        <a:t>NETFLIX RIBBON</a:t>
                      </a:r>
                      <a:endParaRPr lang="it-IT" sz="2800" dirty="0"/>
                    </a:p>
                  </a:txBody>
                  <a:tcPr marT="45717" marB="45717"/>
                </a:tc>
              </a:tr>
              <a:tr h="749974">
                <a:tc gridSpan="2">
                  <a:txBody>
                    <a:bodyPr/>
                    <a:lstStyle/>
                    <a:p>
                      <a:r>
                        <a:rPr lang="it-IT" sz="2800" dirty="0" smtClean="0"/>
                        <a:t>MESSAGE BROKER </a:t>
                      </a:r>
                      <a:endParaRPr lang="it-IT" sz="2800" dirty="0"/>
                    </a:p>
                  </a:txBody>
                  <a:tcPr marT="45717" marB="45717"/>
                </a:tc>
                <a:tc hMerge="1">
                  <a:txBody>
                    <a:bodyPr/>
                    <a:lstStyle/>
                    <a:p>
                      <a:endParaRPr lang="it-IT"/>
                    </a:p>
                  </a:txBody>
                  <a:tcPr/>
                </a:tc>
                <a:tc>
                  <a:txBody>
                    <a:bodyPr/>
                    <a:lstStyle/>
                    <a:p>
                      <a:r>
                        <a:rPr lang="it-IT" sz="2800" dirty="0" smtClean="0"/>
                        <a:t>APACHE KAFKA</a:t>
                      </a:r>
                      <a:endParaRPr lang="it-IT" sz="2800" dirty="0"/>
                    </a:p>
                  </a:txBody>
                  <a:tcPr marT="45717" marB="45717"/>
                </a:tc>
              </a:tr>
              <a:tr h="518154">
                <a:tc gridSpan="2">
                  <a:txBody>
                    <a:bodyPr/>
                    <a:lstStyle/>
                    <a:p>
                      <a:endParaRPr lang="it-IT" sz="2800" dirty="0"/>
                    </a:p>
                  </a:txBody>
                  <a:tcPr marT="45717" marB="45717"/>
                </a:tc>
                <a:tc hMerge="1">
                  <a:txBody>
                    <a:bodyPr/>
                    <a:lstStyle/>
                    <a:p>
                      <a:endParaRPr lang="it-IT"/>
                    </a:p>
                  </a:txBody>
                  <a:tcPr/>
                </a:tc>
                <a:tc>
                  <a:txBody>
                    <a:bodyPr/>
                    <a:lstStyle/>
                    <a:p>
                      <a:endParaRPr lang="it-IT" sz="2800" dirty="0"/>
                    </a:p>
                  </a:txBody>
                  <a:tcPr marT="45717" marB="45717"/>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Technology </a:t>
            </a:r>
            <a:r>
              <a:rPr lang="it-IT" dirty="0" err="1" smtClean="0"/>
              <a:t>stack</a:t>
            </a:r>
            <a:endParaRPr lang="it-IT" dirty="0" smtClean="0"/>
          </a:p>
        </p:txBody>
      </p:sp>
    </p:spTree>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r>
              <a:rPr lang="it-IT" dirty="0" smtClean="0"/>
              <a:t> Spring </a:t>
            </a:r>
            <a:r>
              <a:rPr lang="it-IT" dirty="0" err="1" smtClean="0"/>
              <a:t>boot</a:t>
            </a:r>
            <a:endParaRPr lang="it-IT" dirty="0" smtClean="0"/>
          </a:p>
          <a:p>
            <a:pPr marL="0" indent="0">
              <a:buNone/>
            </a:pPr>
            <a:r>
              <a:rPr lang="en-US" sz="2000" dirty="0"/>
              <a:t>One technology that lets you focus on getting things done is one of the newer members of the Spring</a:t>
            </a:r>
          </a:p>
          <a:p>
            <a:pPr marL="0" indent="0">
              <a:buNone/>
            </a:pPr>
            <a:r>
              <a:rPr lang="en-US" sz="2000" dirty="0"/>
              <a:t>ecosystem: the Spring Boot project. This project has two main benefits. The first benefit is that Spring Boot</a:t>
            </a:r>
          </a:p>
          <a:p>
            <a:pPr marL="0" indent="0">
              <a:buNone/>
            </a:pPr>
            <a:r>
              <a:rPr lang="en-US" sz="2000" dirty="0"/>
              <a:t>dramatically simplifies application configuration by taking Convention over Configuration (</a:t>
            </a:r>
            <a:r>
              <a:rPr lang="en-US" sz="2000" dirty="0" err="1"/>
              <a:t>CoC</a:t>
            </a:r>
            <a:r>
              <a:rPr lang="en-US" sz="2000" dirty="0"/>
              <a:t>) in Spring</a:t>
            </a:r>
          </a:p>
          <a:p>
            <a:pPr marL="0" indent="0">
              <a:buNone/>
            </a:pPr>
            <a:r>
              <a:rPr lang="en-US" sz="2000" dirty="0"/>
              <a:t>applications to a whole new level. Spring Boot has a feature called auto-configuration that intelligently</a:t>
            </a:r>
          </a:p>
          <a:p>
            <a:pPr marL="0" indent="0">
              <a:buNone/>
            </a:pPr>
            <a:r>
              <a:rPr lang="en-US" sz="2000" dirty="0"/>
              <a:t>provides a set of default behaviors that are driven by what jars are on the </a:t>
            </a:r>
            <a:r>
              <a:rPr lang="en-US" sz="2000" dirty="0" err="1"/>
              <a:t>classpath</a:t>
            </a:r>
            <a:r>
              <a:rPr lang="en-US" sz="2000" dirty="0"/>
              <a:t>. For example, if you</a:t>
            </a:r>
          </a:p>
          <a:p>
            <a:pPr marL="0" indent="0">
              <a:buNone/>
            </a:pPr>
            <a:r>
              <a:rPr lang="en-US" sz="2000" dirty="0"/>
              <a:t>include database jars on the </a:t>
            </a:r>
            <a:r>
              <a:rPr lang="en-US" sz="2000" dirty="0" err="1"/>
              <a:t>classpath</a:t>
            </a:r>
            <a:r>
              <a:rPr lang="en-US" sz="2000" dirty="0"/>
              <a:t> then Spring Boot will define </a:t>
            </a:r>
            <a:r>
              <a:rPr lang="en-US" sz="2000" dirty="0" err="1"/>
              <a:t>DataSource</a:t>
            </a:r>
            <a:r>
              <a:rPr lang="en-US" sz="2000" dirty="0"/>
              <a:t> and </a:t>
            </a:r>
            <a:r>
              <a:rPr lang="en-US" sz="2000" dirty="0" err="1"/>
              <a:t>JdbcTemplate</a:t>
            </a:r>
            <a:r>
              <a:rPr lang="en-US" sz="2000" dirty="0"/>
              <a:t> beans</a:t>
            </a:r>
          </a:p>
          <a:p>
            <a:pPr marL="0" indent="0">
              <a:buNone/>
            </a:pPr>
            <a:r>
              <a:rPr lang="en-US" sz="2000" dirty="0"/>
              <a:t>unless you have already defined them. As a result, it’s remarkably easy to get a new micro-service up and</a:t>
            </a:r>
          </a:p>
          <a:p>
            <a:pPr marL="0" indent="0">
              <a:buNone/>
            </a:pPr>
            <a:r>
              <a:rPr lang="en-US" sz="2000" dirty="0"/>
              <a:t>running with little or no configuration while preserving the ability to customize your application.</a:t>
            </a:r>
          </a:p>
          <a:p>
            <a:pPr marL="0" indent="0">
              <a:buNone/>
            </a:pPr>
            <a:r>
              <a:rPr lang="en-US" sz="2000" dirty="0"/>
              <a:t>The second benefit of Spring Boot is that it simplifies deployment by letting you package your application as</a:t>
            </a:r>
          </a:p>
          <a:p>
            <a:pPr marL="0" indent="0">
              <a:buNone/>
            </a:pPr>
            <a:r>
              <a:rPr lang="en-US" sz="2000" dirty="0"/>
              <a:t>an executable jar containing a pre-configured embedded web container (Tomcat or Jetty). This eliminates the</a:t>
            </a:r>
          </a:p>
          <a:p>
            <a:pPr marL="0" indent="0">
              <a:buNone/>
            </a:pPr>
            <a:r>
              <a:rPr lang="en-US" sz="2000" dirty="0"/>
              <a:t>need to install and configure Tomcat or Jetty on your servers. Instead, to run your micro-service you simply</a:t>
            </a:r>
          </a:p>
          <a:p>
            <a:pPr marL="0" indent="0">
              <a:buNone/>
            </a:pPr>
            <a:r>
              <a:rPr lang="en-US" sz="2000" dirty="0"/>
              <a:t>need to have Java installed. Moreover, the executable jar format provides uniform and self-contained way of</a:t>
            </a:r>
          </a:p>
          <a:p>
            <a:pPr marL="0" indent="0">
              <a:buNone/>
            </a:pPr>
            <a:r>
              <a:rPr lang="en-US" sz="2000" dirty="0"/>
              <a:t>packaging and running JVM applications regardless of type, which simplifies operations. If necessary, you can,</a:t>
            </a:r>
          </a:p>
          <a:p>
            <a:pPr marL="0" indent="0">
              <a:buNone/>
            </a:pPr>
            <a:r>
              <a:rPr lang="en-US" sz="2000" dirty="0"/>
              <a:t>however, configure Spring Boot to build a war file. Let’s illustrate these features by developing a Spring Boot</a:t>
            </a:r>
          </a:p>
          <a:p>
            <a:pPr marL="0" indent="0">
              <a:buNone/>
            </a:pPr>
            <a:r>
              <a:rPr lang="en-US" sz="2000" dirty="0"/>
              <a:t>version of the user registration microservice</a:t>
            </a:r>
            <a:r>
              <a:rPr lang="en-US" sz="2000" dirty="0" smtClean="0"/>
              <a:t>.</a:t>
            </a:r>
          </a:p>
          <a:p>
            <a:endParaRPr lang="en-US" dirty="0"/>
          </a:p>
          <a:p>
            <a:r>
              <a:rPr lang="it-IT" dirty="0" smtClean="0"/>
              <a:t>Spring </a:t>
            </a:r>
            <a:r>
              <a:rPr lang="it-IT" dirty="0" err="1" smtClean="0"/>
              <a:t>Cloud</a:t>
            </a:r>
            <a:r>
              <a:rPr lang="it-IT" dirty="0" smtClean="0"/>
              <a:t> </a:t>
            </a:r>
            <a:r>
              <a:rPr lang="it-IT" dirty="0" err="1" smtClean="0"/>
              <a:t>stream</a:t>
            </a:r>
            <a:r>
              <a:rPr lang="it-IT" dirty="0" smtClean="0"/>
              <a:t>	</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ctr" hangingPunct="1"/>
            <a:r>
              <a:rPr lang="it-IT" dirty="0" smtClean="0"/>
              <a:t>SPRING </a:t>
            </a:r>
            <a:r>
              <a:rPr lang="it-IT" dirty="0"/>
              <a:t>CLOUD </a:t>
            </a:r>
            <a:r>
              <a:rPr lang="it-IT" dirty="0" smtClean="0"/>
              <a:t>STREAM</a:t>
            </a:r>
          </a:p>
          <a:p>
            <a:pPr marL="0" indent="0" eaLnBrk="1" fontAlgn="ctr" hangingPunct="1">
              <a:buNone/>
            </a:pPr>
            <a:r>
              <a:rPr lang="en-US" sz="3200" dirty="0"/>
              <a:t>Spring Cloud Stream is a framework for building message-driven </a:t>
            </a:r>
            <a:r>
              <a:rPr lang="en-US" sz="3200" dirty="0" err="1"/>
              <a:t>microservices</a:t>
            </a:r>
            <a:r>
              <a:rPr lang="en-US" sz="3200" dirty="0"/>
              <a:t>. Spring Cloud Stream builds upon Spring Boot to create </a:t>
            </a:r>
            <a:r>
              <a:rPr lang="en-US" sz="3200" dirty="0" err="1"/>
              <a:t>DevOps</a:t>
            </a:r>
            <a:r>
              <a:rPr lang="en-US" sz="3200" dirty="0"/>
              <a:t> friendly </a:t>
            </a:r>
            <a:r>
              <a:rPr lang="en-US" sz="3200" dirty="0" err="1"/>
              <a:t>microservice</a:t>
            </a:r>
            <a:r>
              <a:rPr lang="en-US" sz="3200" dirty="0"/>
              <a:t> applications and Spring Integration to provide connectivity to message brokers. Spring Cloud Stream provides an opinionated configuration of message brokers, introducing the concepts of persistent pub/sub semantics, consumer groups and partitions across several middleware vendors. This opinionated configuration provides the basis to create stream processing applications</a:t>
            </a:r>
            <a:r>
              <a:rPr lang="en-US" sz="3200" dirty="0" smtClean="0"/>
              <a:t>.</a:t>
            </a:r>
          </a:p>
          <a:p>
            <a:pPr marL="0" indent="0">
              <a:buNone/>
            </a:pPr>
            <a:r>
              <a:rPr lang="en-US" sz="3200" dirty="0"/>
              <a:t>Enter, </a:t>
            </a:r>
            <a:r>
              <a:rPr lang="en-US" sz="3200" dirty="0">
                <a:hlinkClick r:id="rId2"/>
              </a:rPr>
              <a:t>Spring Cloud Stream</a:t>
            </a:r>
            <a:r>
              <a:rPr lang="en-US" sz="3200" dirty="0"/>
              <a:t>, an event-driven </a:t>
            </a:r>
            <a:r>
              <a:rPr lang="en-US" sz="3200" dirty="0" err="1"/>
              <a:t>microservices</a:t>
            </a:r>
            <a:r>
              <a:rPr lang="en-US" sz="3200" dirty="0"/>
              <a:t> framework powered by Spring portfolio of projects underneath that enables continuous delivery for data-centric applications. The core premise of Spring Cloud Stream is, </a:t>
            </a:r>
            <a:r>
              <a:rPr lang="en-US" sz="3200" dirty="0">
                <a:hlinkClick r:id="rId3"/>
              </a:rPr>
              <a:t>Spring Integration</a:t>
            </a:r>
            <a:r>
              <a:rPr lang="en-US" sz="3200" dirty="0"/>
              <a:t> meets </a:t>
            </a:r>
            <a:r>
              <a:rPr lang="en-US" sz="3200" dirty="0">
                <a:hlinkClick r:id="rId4"/>
              </a:rPr>
              <a:t>Spring Boot</a:t>
            </a:r>
            <a:r>
              <a:rPr lang="en-US" sz="3200" dirty="0"/>
              <a:t> and that together evolves into a lightweight event-driven </a:t>
            </a:r>
            <a:r>
              <a:rPr lang="en-US" sz="3200" dirty="0" err="1"/>
              <a:t>microservices</a:t>
            </a:r>
            <a:r>
              <a:rPr lang="en-US" sz="3200" dirty="0"/>
              <a:t> framework.</a:t>
            </a:r>
          </a:p>
          <a:p>
            <a:pPr marL="0" indent="0">
              <a:buNone/>
            </a:pPr>
            <a:r>
              <a:rPr lang="en-US" sz="3200" dirty="0"/>
              <a:t>This new </a:t>
            </a:r>
            <a:r>
              <a:rPr lang="en-US" sz="3200" dirty="0">
                <a:hlinkClick r:id="rId5"/>
              </a:rPr>
              <a:t>GA release</a:t>
            </a:r>
            <a:r>
              <a:rPr lang="en-US" sz="3200" dirty="0"/>
              <a:t> allows users to:</a:t>
            </a:r>
          </a:p>
          <a:p>
            <a:pPr marL="0" indent="0">
              <a:buNone/>
            </a:pPr>
            <a:r>
              <a:rPr lang="en-US" sz="3200" dirty="0"/>
              <a:t>Develop using simplified programming model</a:t>
            </a:r>
          </a:p>
          <a:p>
            <a:pPr marL="0" indent="0">
              <a:buNone/>
            </a:pPr>
            <a:r>
              <a:rPr lang="en-US" sz="3200" dirty="0"/>
              <a:t>Create, unit-test, and manage data </a:t>
            </a:r>
            <a:r>
              <a:rPr lang="en-US" sz="3200" dirty="0" err="1"/>
              <a:t>microservices</a:t>
            </a:r>
            <a:r>
              <a:rPr lang="en-US" sz="3200" dirty="0"/>
              <a:t> in isolation</a:t>
            </a:r>
          </a:p>
          <a:p>
            <a:pPr marL="0" indent="0">
              <a:buNone/>
            </a:pPr>
            <a:r>
              <a:rPr lang="en-US" sz="3200" dirty="0"/>
              <a:t>Focus on application business logic and the messaging middleware access comes out-of-the-box, for free</a:t>
            </a:r>
          </a:p>
          <a:p>
            <a:pPr marL="0" indent="0">
              <a:buNone/>
            </a:pPr>
            <a:r>
              <a:rPr lang="en-US" sz="3200" dirty="0"/>
              <a:t>Build upon powerful common abstractions to customize core fundamental capabilities including middleware binding, data partitioning, client-consumer grouping, and pluggable binder API</a:t>
            </a:r>
          </a:p>
          <a:p>
            <a:pPr marL="0" indent="0" eaLnBrk="1" fontAlgn="ctr" hangingPunct="1">
              <a:buNone/>
            </a:pP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dirty="0" smtClean="0"/>
              <a:t>SPRING </a:t>
            </a:r>
            <a:r>
              <a:rPr lang="it-IT" sz="2400" b="1" dirty="0"/>
              <a:t>BOOT </a:t>
            </a:r>
            <a:r>
              <a:rPr lang="it-IT" sz="2400" b="1" dirty="0" smtClean="0"/>
              <a:t>JPA - </a:t>
            </a:r>
            <a:r>
              <a:rPr lang="it-IT" sz="2400" b="1" dirty="0" err="1" smtClean="0"/>
              <a:t>Hibernate</a:t>
            </a:r>
            <a:endParaRPr lang="it-IT" sz="2400" b="1" dirty="0" smtClean="0"/>
          </a:p>
          <a:p>
            <a:pPr marL="0" indent="0">
              <a:buNone/>
            </a:pPr>
            <a:r>
              <a:rPr lang="en-US" sz="2000" b="1" dirty="0"/>
              <a:t>Object/Relational Mapping</a:t>
            </a:r>
          </a:p>
          <a:p>
            <a:pPr marL="0" indent="0">
              <a:buNone/>
            </a:pPr>
            <a:r>
              <a:rPr lang="en-US" sz="2000"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000" dirty="0">
                <a:hlinkClick r:id="rId2"/>
              </a:rPr>
              <a:t>Read here</a:t>
            </a:r>
            <a:r>
              <a:rPr lang="en-US" sz="2000" dirty="0"/>
              <a:t>.</a:t>
            </a:r>
          </a:p>
          <a:p>
            <a:pPr marL="0" indent="0">
              <a:buNone/>
            </a:pPr>
            <a:r>
              <a:rPr lang="en-US" sz="2000" b="1" dirty="0"/>
              <a:t>JPA Provider</a:t>
            </a:r>
          </a:p>
          <a:p>
            <a:pPr marL="0" indent="0">
              <a:buNone/>
            </a:pPr>
            <a:r>
              <a:rPr lang="en-US" sz="2000"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000" dirty="0" err="1"/>
              <a:t>OSGi</a:t>
            </a:r>
            <a:r>
              <a:rPr lang="en-US" sz="2000" dirty="0"/>
              <a:t> containers, etc.</a:t>
            </a:r>
          </a:p>
          <a:p>
            <a:pPr marL="0" indent="0">
              <a:buNone/>
            </a:pPr>
            <a:r>
              <a:rPr lang="en-US" sz="2000" b="1" dirty="0"/>
              <a:t>Idiomatic persistence</a:t>
            </a:r>
          </a:p>
          <a:p>
            <a:pPr marL="0" indent="0">
              <a:buNone/>
            </a:pPr>
            <a:r>
              <a:rPr lang="en-US" sz="2000"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000" b="1" dirty="0"/>
              <a:t>High Performance</a:t>
            </a:r>
          </a:p>
          <a:p>
            <a:pPr marL="0" indent="0">
              <a:buNone/>
            </a:pPr>
            <a:r>
              <a:rPr lang="en-US" sz="2000"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000" dirty="0"/>
              <a:t>Hibernate consistently offers superior performance over straight JDBC code, both in terms of developer productivity and runtime performance.</a:t>
            </a:r>
          </a:p>
          <a:p>
            <a:pPr marL="0" indent="0">
              <a:buNone/>
            </a:pPr>
            <a:r>
              <a:rPr lang="en-US" sz="2000" b="1" dirty="0"/>
              <a:t>Scalability</a:t>
            </a:r>
          </a:p>
          <a:p>
            <a:pPr marL="0" indent="0">
              <a:buNone/>
            </a:pPr>
            <a:r>
              <a:rPr lang="en-US" sz="2000"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000" b="1" dirty="0"/>
              <a:t>Reliable</a:t>
            </a:r>
          </a:p>
          <a:p>
            <a:pPr marL="0" indent="0">
              <a:buNone/>
            </a:pPr>
            <a:r>
              <a:rPr lang="en-US" sz="2000" dirty="0"/>
              <a:t>Hibernate is well known for its excellent stability and quality, proven by the acceptance and use by tens of thousands of Java developers.</a:t>
            </a:r>
          </a:p>
          <a:p>
            <a:pPr marL="0" indent="0">
              <a:buNone/>
            </a:pPr>
            <a:r>
              <a:rPr lang="en-US" sz="2000" b="1" dirty="0"/>
              <a:t>Extensibility</a:t>
            </a:r>
          </a:p>
          <a:p>
            <a:pPr marL="0" indent="0">
              <a:buNone/>
            </a:pPr>
            <a:r>
              <a:rPr lang="en-US" sz="2000"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dirty="0" smtClean="0"/>
              <a:t>SPRING 	DATA MONGO DB</a:t>
            </a:r>
          </a:p>
          <a:p>
            <a:r>
              <a:rPr lang="it-IT" sz="2000" dirty="0" err="1"/>
              <a:t>Introduction</a:t>
            </a:r>
            <a:endParaRPr lang="it-IT" sz="2000" dirty="0"/>
          </a:p>
          <a:p>
            <a:pPr marL="0" indent="0">
              <a:buNone/>
            </a:pPr>
            <a:r>
              <a:rPr lang="it-IT" sz="2000" dirty="0"/>
              <a:t>The Spring Data </a:t>
            </a:r>
            <a:r>
              <a:rPr lang="it-IT" sz="2000" dirty="0" err="1"/>
              <a:t>MongoDB</a:t>
            </a:r>
            <a:r>
              <a:rPr lang="it-IT" sz="2000" dirty="0"/>
              <a:t> </a:t>
            </a:r>
            <a:r>
              <a:rPr lang="it-IT" sz="2000" dirty="0" err="1"/>
              <a:t>project</a:t>
            </a:r>
            <a:r>
              <a:rPr lang="it-IT" sz="2000" dirty="0"/>
              <a:t> </a:t>
            </a:r>
            <a:r>
              <a:rPr lang="it-IT" sz="2000" dirty="0" err="1"/>
              <a:t>provides</a:t>
            </a:r>
            <a:r>
              <a:rPr lang="it-IT" sz="2000" dirty="0"/>
              <a:t> </a:t>
            </a:r>
            <a:r>
              <a:rPr lang="it-IT" sz="2000" dirty="0" err="1"/>
              <a:t>integration</a:t>
            </a:r>
            <a:r>
              <a:rPr lang="it-IT" sz="2000" dirty="0"/>
              <a:t> with the </a:t>
            </a:r>
            <a:r>
              <a:rPr lang="it-IT" sz="2000" dirty="0" err="1"/>
              <a:t>MongoDB</a:t>
            </a:r>
            <a:r>
              <a:rPr lang="it-IT" sz="2000" dirty="0"/>
              <a:t> </a:t>
            </a:r>
            <a:r>
              <a:rPr lang="it-IT" sz="2000" dirty="0" err="1"/>
              <a:t>document</a:t>
            </a:r>
            <a:r>
              <a:rPr lang="it-IT" sz="2000" dirty="0"/>
              <a:t> database. </a:t>
            </a:r>
            <a:r>
              <a:rPr lang="it-IT" sz="2000" dirty="0" err="1"/>
              <a:t>Key</a:t>
            </a:r>
            <a:r>
              <a:rPr lang="it-IT" sz="2000" dirty="0"/>
              <a:t> </a:t>
            </a:r>
            <a:r>
              <a:rPr lang="it-IT" sz="2000" dirty="0" err="1"/>
              <a:t>functional</a:t>
            </a:r>
            <a:r>
              <a:rPr lang="it-IT" sz="2000" dirty="0"/>
              <a:t> </a:t>
            </a:r>
            <a:r>
              <a:rPr lang="it-IT" sz="2000" dirty="0" err="1"/>
              <a:t>areas</a:t>
            </a:r>
            <a:r>
              <a:rPr lang="it-IT" sz="2000" dirty="0"/>
              <a:t> of Spring Data </a:t>
            </a:r>
            <a:r>
              <a:rPr lang="it-IT" sz="2000" dirty="0" err="1"/>
              <a:t>MongoDB</a:t>
            </a:r>
            <a:r>
              <a:rPr lang="it-IT" sz="2000" dirty="0"/>
              <a:t> are a POJO </a:t>
            </a:r>
            <a:r>
              <a:rPr lang="it-IT" sz="2000" dirty="0" err="1"/>
              <a:t>centric</a:t>
            </a:r>
            <a:r>
              <a:rPr lang="it-IT" sz="2000" dirty="0"/>
              <a:t> model for </a:t>
            </a:r>
            <a:r>
              <a:rPr lang="it-IT" sz="2000" dirty="0" err="1"/>
              <a:t>interacting</a:t>
            </a:r>
            <a:r>
              <a:rPr lang="it-IT" sz="2000" dirty="0"/>
              <a:t> with a </a:t>
            </a:r>
            <a:r>
              <a:rPr lang="it-IT" sz="2000" dirty="0" err="1"/>
              <a:t>MongoDB</a:t>
            </a:r>
            <a:r>
              <a:rPr lang="it-IT" sz="2000" dirty="0"/>
              <a:t> </a:t>
            </a:r>
            <a:r>
              <a:rPr lang="it-IT" sz="2000" dirty="0" err="1"/>
              <a:t>DBCollection</a:t>
            </a:r>
            <a:r>
              <a:rPr lang="it-IT" sz="2000" dirty="0"/>
              <a:t> and </a:t>
            </a:r>
            <a:r>
              <a:rPr lang="it-IT" sz="2000" dirty="0" err="1"/>
              <a:t>easily</a:t>
            </a:r>
            <a:r>
              <a:rPr lang="it-IT" sz="2000" dirty="0"/>
              <a:t> </a:t>
            </a:r>
            <a:r>
              <a:rPr lang="it-IT" sz="2000" dirty="0" err="1"/>
              <a:t>writing</a:t>
            </a:r>
            <a:r>
              <a:rPr lang="it-IT" sz="2000" dirty="0"/>
              <a:t> a </a:t>
            </a:r>
            <a:r>
              <a:rPr lang="it-IT" sz="2000" dirty="0" err="1"/>
              <a:t>Repository</a:t>
            </a:r>
            <a:r>
              <a:rPr lang="it-IT" sz="2000" dirty="0"/>
              <a:t> style data </a:t>
            </a:r>
            <a:r>
              <a:rPr lang="it-IT" sz="2000" dirty="0" err="1"/>
              <a:t>access</a:t>
            </a:r>
            <a:r>
              <a:rPr lang="it-IT" sz="2000" dirty="0"/>
              <a:t> </a:t>
            </a:r>
            <a:r>
              <a:rPr lang="it-IT" sz="2000" dirty="0" err="1"/>
              <a:t>layer</a:t>
            </a:r>
            <a:r>
              <a:rPr lang="it-IT" sz="2000" dirty="0"/>
              <a:t>.</a:t>
            </a:r>
          </a:p>
          <a:p>
            <a:r>
              <a:rPr lang="it-IT" sz="2000" dirty="0" err="1"/>
              <a:t>Features</a:t>
            </a:r>
            <a:endParaRPr lang="it-IT" sz="2000" dirty="0"/>
          </a:p>
          <a:p>
            <a:pPr marL="0" indent="0">
              <a:buNone/>
            </a:pPr>
            <a:r>
              <a:rPr lang="it-IT" sz="2000" dirty="0"/>
              <a:t>Spring </a:t>
            </a:r>
            <a:r>
              <a:rPr lang="it-IT" sz="2000" dirty="0" err="1"/>
              <a:t>configuration</a:t>
            </a:r>
            <a:r>
              <a:rPr lang="it-IT" sz="2000" dirty="0"/>
              <a:t> </a:t>
            </a:r>
            <a:r>
              <a:rPr lang="it-IT" sz="2000" dirty="0" err="1"/>
              <a:t>support</a:t>
            </a:r>
            <a:r>
              <a:rPr lang="it-IT" sz="2000" dirty="0"/>
              <a:t> </a:t>
            </a:r>
            <a:r>
              <a:rPr lang="it-IT" sz="2000" dirty="0" err="1"/>
              <a:t>using</a:t>
            </a:r>
            <a:r>
              <a:rPr lang="it-IT" sz="2000" dirty="0"/>
              <a:t> Java </a:t>
            </a:r>
            <a:r>
              <a:rPr lang="it-IT" sz="2000" dirty="0" err="1"/>
              <a:t>based</a:t>
            </a:r>
            <a:r>
              <a:rPr lang="it-IT" sz="2000" dirty="0"/>
              <a:t> @</a:t>
            </a:r>
            <a:r>
              <a:rPr lang="it-IT" sz="2000" dirty="0" err="1"/>
              <a:t>Configuration</a:t>
            </a:r>
            <a:r>
              <a:rPr lang="it-IT" sz="2000" dirty="0"/>
              <a:t> </a:t>
            </a:r>
            <a:r>
              <a:rPr lang="it-IT" sz="2000" dirty="0" err="1"/>
              <a:t>classes</a:t>
            </a:r>
            <a:r>
              <a:rPr lang="it-IT" sz="2000" dirty="0"/>
              <a:t> or an XML </a:t>
            </a:r>
            <a:r>
              <a:rPr lang="it-IT" sz="2000" dirty="0" err="1"/>
              <a:t>namespace</a:t>
            </a:r>
            <a:r>
              <a:rPr lang="it-IT" sz="2000" dirty="0"/>
              <a:t> for a </a:t>
            </a:r>
            <a:r>
              <a:rPr lang="it-IT" sz="2000" dirty="0" err="1"/>
              <a:t>Mongo</a:t>
            </a:r>
            <a:r>
              <a:rPr lang="it-IT" sz="2000" dirty="0"/>
              <a:t> driver </a:t>
            </a:r>
            <a:r>
              <a:rPr lang="it-IT" sz="2000" dirty="0" err="1"/>
              <a:t>instance</a:t>
            </a:r>
            <a:r>
              <a:rPr lang="it-IT" sz="2000" dirty="0"/>
              <a:t> and replica sets.</a:t>
            </a:r>
          </a:p>
          <a:p>
            <a:pPr marL="0" indent="0">
              <a:buNone/>
            </a:pPr>
            <a:r>
              <a:rPr lang="it-IT" sz="2000" dirty="0" err="1"/>
              <a:t>MongoTemplate</a:t>
            </a:r>
            <a:r>
              <a:rPr lang="it-IT" sz="2000" dirty="0"/>
              <a:t> </a:t>
            </a:r>
            <a:r>
              <a:rPr lang="it-IT" sz="2000" dirty="0" err="1"/>
              <a:t>helper</a:t>
            </a:r>
            <a:r>
              <a:rPr lang="it-IT" sz="2000" dirty="0"/>
              <a:t> </a:t>
            </a:r>
            <a:r>
              <a:rPr lang="it-IT" sz="2000" dirty="0" err="1"/>
              <a:t>class</a:t>
            </a:r>
            <a:r>
              <a:rPr lang="it-IT" sz="2000" dirty="0"/>
              <a:t> </a:t>
            </a:r>
            <a:r>
              <a:rPr lang="it-IT" sz="2000" dirty="0" err="1"/>
              <a:t>that</a:t>
            </a:r>
            <a:r>
              <a:rPr lang="it-IT" sz="2000" dirty="0"/>
              <a:t> </a:t>
            </a:r>
            <a:r>
              <a:rPr lang="it-IT" sz="2000" dirty="0" err="1"/>
              <a:t>increases</a:t>
            </a:r>
            <a:r>
              <a:rPr lang="it-IT" sz="2000" dirty="0"/>
              <a:t> </a:t>
            </a:r>
            <a:r>
              <a:rPr lang="it-IT" sz="2000" dirty="0" err="1"/>
              <a:t>productivity</a:t>
            </a:r>
            <a:r>
              <a:rPr lang="it-IT" sz="2000" dirty="0"/>
              <a:t> </a:t>
            </a:r>
            <a:r>
              <a:rPr lang="it-IT" sz="2000" dirty="0" err="1"/>
              <a:t>performing</a:t>
            </a:r>
            <a:r>
              <a:rPr lang="it-IT" sz="2000" dirty="0"/>
              <a:t> common </a:t>
            </a:r>
            <a:r>
              <a:rPr lang="it-IT" sz="2000" dirty="0" err="1"/>
              <a:t>Mongo</a:t>
            </a:r>
            <a:r>
              <a:rPr lang="it-IT" sz="2000" dirty="0"/>
              <a:t> </a:t>
            </a:r>
            <a:r>
              <a:rPr lang="it-IT" sz="2000" dirty="0" err="1"/>
              <a:t>operations</a:t>
            </a:r>
            <a:r>
              <a:rPr lang="it-IT" sz="2000" dirty="0"/>
              <a:t>. </a:t>
            </a:r>
            <a:r>
              <a:rPr lang="it-IT" sz="2000" dirty="0" err="1"/>
              <a:t>Includes</a:t>
            </a:r>
            <a:r>
              <a:rPr lang="it-IT" sz="2000" dirty="0"/>
              <a:t> </a:t>
            </a:r>
            <a:r>
              <a:rPr lang="it-IT" sz="2000" dirty="0" err="1"/>
              <a:t>integrated</a:t>
            </a:r>
            <a:r>
              <a:rPr lang="it-IT" sz="2000" dirty="0"/>
              <a:t> </a:t>
            </a:r>
            <a:r>
              <a:rPr lang="it-IT" sz="2000" dirty="0" err="1"/>
              <a:t>object</a:t>
            </a:r>
            <a:r>
              <a:rPr lang="it-IT" sz="2000" dirty="0"/>
              <a:t> </a:t>
            </a:r>
            <a:r>
              <a:rPr lang="it-IT" sz="2000" dirty="0" err="1"/>
              <a:t>mapping</a:t>
            </a:r>
            <a:r>
              <a:rPr lang="it-IT" sz="2000" dirty="0"/>
              <a:t> </a:t>
            </a:r>
            <a:r>
              <a:rPr lang="it-IT" sz="2000" dirty="0" err="1"/>
              <a:t>between</a:t>
            </a:r>
            <a:r>
              <a:rPr lang="it-IT" sz="2000" dirty="0"/>
              <a:t> </a:t>
            </a:r>
            <a:r>
              <a:rPr lang="it-IT" sz="2000" dirty="0" err="1"/>
              <a:t>documents</a:t>
            </a:r>
            <a:r>
              <a:rPr lang="it-IT" sz="2000" dirty="0"/>
              <a:t> and </a:t>
            </a:r>
            <a:r>
              <a:rPr lang="it-IT" sz="2000" dirty="0" err="1"/>
              <a:t>POJOs</a:t>
            </a:r>
            <a:r>
              <a:rPr lang="it-IT" sz="2000" dirty="0"/>
              <a:t>.</a:t>
            </a:r>
          </a:p>
          <a:p>
            <a:pPr marL="0" indent="0">
              <a:buNone/>
            </a:pPr>
            <a:r>
              <a:rPr lang="it-IT" sz="2000" dirty="0" err="1"/>
              <a:t>Exception</a:t>
            </a:r>
            <a:r>
              <a:rPr lang="it-IT" sz="2000" dirty="0"/>
              <a:t> </a:t>
            </a:r>
            <a:r>
              <a:rPr lang="it-IT" sz="2000" dirty="0" err="1"/>
              <a:t>translation</a:t>
            </a:r>
            <a:r>
              <a:rPr lang="it-IT" sz="2000" dirty="0"/>
              <a:t> </a:t>
            </a:r>
            <a:r>
              <a:rPr lang="it-IT" sz="2000" dirty="0" err="1"/>
              <a:t>into</a:t>
            </a:r>
            <a:r>
              <a:rPr lang="it-IT" sz="2000" dirty="0"/>
              <a:t> </a:t>
            </a:r>
            <a:r>
              <a:rPr lang="it-IT" sz="2000" dirty="0" err="1"/>
              <a:t>Spring’s</a:t>
            </a:r>
            <a:r>
              <a:rPr lang="it-IT" sz="2000" dirty="0"/>
              <a:t> </a:t>
            </a:r>
            <a:r>
              <a:rPr lang="it-IT" sz="2000" dirty="0" err="1"/>
              <a:t>portable</a:t>
            </a:r>
            <a:r>
              <a:rPr lang="it-IT" sz="2000" dirty="0"/>
              <a:t> Data Access </a:t>
            </a:r>
            <a:r>
              <a:rPr lang="it-IT" sz="2000" dirty="0" err="1"/>
              <a:t>Exception</a:t>
            </a:r>
            <a:r>
              <a:rPr lang="it-IT" sz="2000" dirty="0"/>
              <a:t> </a:t>
            </a:r>
            <a:r>
              <a:rPr lang="it-IT" sz="2000" dirty="0" err="1"/>
              <a:t>hierarchy</a:t>
            </a:r>
            <a:endParaRPr lang="it-IT" sz="2000" dirty="0"/>
          </a:p>
          <a:p>
            <a:pPr marL="0" indent="0">
              <a:buNone/>
            </a:pPr>
            <a:r>
              <a:rPr lang="it-IT" sz="2000" dirty="0" err="1"/>
              <a:t>Feature</a:t>
            </a:r>
            <a:r>
              <a:rPr lang="it-IT" sz="2000" dirty="0"/>
              <a:t> </a:t>
            </a:r>
            <a:r>
              <a:rPr lang="it-IT" sz="2000" dirty="0" err="1"/>
              <a:t>Rich</a:t>
            </a:r>
            <a:r>
              <a:rPr lang="it-IT" sz="2000" dirty="0"/>
              <a:t> Object </a:t>
            </a:r>
            <a:r>
              <a:rPr lang="it-IT" sz="2000" dirty="0" err="1"/>
              <a:t>Mapping</a:t>
            </a:r>
            <a:r>
              <a:rPr lang="it-IT" sz="2000" dirty="0"/>
              <a:t> </a:t>
            </a:r>
            <a:r>
              <a:rPr lang="it-IT" sz="2000" dirty="0" err="1"/>
              <a:t>integrated</a:t>
            </a:r>
            <a:r>
              <a:rPr lang="it-IT" sz="2000" dirty="0"/>
              <a:t> with </a:t>
            </a:r>
            <a:r>
              <a:rPr lang="it-IT" sz="2000" dirty="0" err="1"/>
              <a:t>Spring’s</a:t>
            </a:r>
            <a:r>
              <a:rPr lang="it-IT" sz="2000" dirty="0"/>
              <a:t> Conversion Service</a:t>
            </a:r>
          </a:p>
          <a:p>
            <a:pPr marL="0" indent="0">
              <a:buNone/>
            </a:pPr>
            <a:r>
              <a:rPr lang="it-IT" sz="2000" dirty="0" err="1"/>
              <a:t>Annotation</a:t>
            </a:r>
            <a:r>
              <a:rPr lang="it-IT" sz="2000" dirty="0"/>
              <a:t> </a:t>
            </a:r>
            <a:r>
              <a:rPr lang="it-IT" sz="2000" dirty="0" err="1"/>
              <a:t>based</a:t>
            </a:r>
            <a:r>
              <a:rPr lang="it-IT" sz="2000" dirty="0"/>
              <a:t> </a:t>
            </a:r>
            <a:r>
              <a:rPr lang="it-IT" sz="2000" dirty="0" err="1"/>
              <a:t>mapping</a:t>
            </a:r>
            <a:r>
              <a:rPr lang="it-IT" sz="2000" dirty="0"/>
              <a:t> </a:t>
            </a:r>
            <a:r>
              <a:rPr lang="it-IT" sz="2000" dirty="0" err="1"/>
              <a:t>metadata</a:t>
            </a:r>
            <a:r>
              <a:rPr lang="it-IT" sz="2000" dirty="0"/>
              <a:t> </a:t>
            </a:r>
            <a:r>
              <a:rPr lang="it-IT" sz="2000" dirty="0" err="1"/>
              <a:t>but</a:t>
            </a:r>
            <a:r>
              <a:rPr lang="it-IT" sz="2000" dirty="0"/>
              <a:t> </a:t>
            </a:r>
            <a:r>
              <a:rPr lang="it-IT" sz="2000" dirty="0" err="1"/>
              <a:t>extensible</a:t>
            </a:r>
            <a:r>
              <a:rPr lang="it-IT" sz="2000" dirty="0"/>
              <a:t> to </a:t>
            </a:r>
            <a:r>
              <a:rPr lang="it-IT" sz="2000" dirty="0" err="1"/>
              <a:t>support</a:t>
            </a:r>
            <a:r>
              <a:rPr lang="it-IT" sz="2000" dirty="0"/>
              <a:t> </a:t>
            </a:r>
            <a:r>
              <a:rPr lang="it-IT" sz="2000" dirty="0" err="1"/>
              <a:t>other</a:t>
            </a:r>
            <a:r>
              <a:rPr lang="it-IT" sz="2000" dirty="0"/>
              <a:t> </a:t>
            </a:r>
            <a:r>
              <a:rPr lang="it-IT" sz="2000" dirty="0" err="1"/>
              <a:t>metadata</a:t>
            </a:r>
            <a:r>
              <a:rPr lang="it-IT" sz="2000" dirty="0"/>
              <a:t> formats</a:t>
            </a:r>
          </a:p>
          <a:p>
            <a:pPr marL="0" indent="0">
              <a:buNone/>
            </a:pPr>
            <a:r>
              <a:rPr lang="it-IT" sz="2000" dirty="0" err="1"/>
              <a:t>Persistence</a:t>
            </a:r>
            <a:r>
              <a:rPr lang="it-IT" sz="2000" dirty="0"/>
              <a:t> and </a:t>
            </a:r>
            <a:r>
              <a:rPr lang="it-IT" sz="2000" dirty="0" err="1"/>
              <a:t>mapping</a:t>
            </a:r>
            <a:r>
              <a:rPr lang="it-IT" sz="2000" dirty="0"/>
              <a:t> </a:t>
            </a:r>
            <a:r>
              <a:rPr lang="it-IT" sz="2000" dirty="0" err="1"/>
              <a:t>lifecycle</a:t>
            </a:r>
            <a:r>
              <a:rPr lang="it-IT" sz="2000" dirty="0"/>
              <a:t> </a:t>
            </a:r>
            <a:r>
              <a:rPr lang="it-IT" sz="2000" dirty="0" err="1"/>
              <a:t>events</a:t>
            </a:r>
            <a:endParaRPr lang="it-IT" sz="2000" dirty="0"/>
          </a:p>
          <a:p>
            <a:pPr marL="0" indent="0">
              <a:buNone/>
            </a:pPr>
            <a:r>
              <a:rPr lang="it-IT" sz="2000" dirty="0" err="1"/>
              <a:t>Low-level</a:t>
            </a:r>
            <a:r>
              <a:rPr lang="it-IT" sz="2000" dirty="0"/>
              <a:t> </a:t>
            </a:r>
            <a:r>
              <a:rPr lang="it-IT" sz="2000" dirty="0" err="1"/>
              <a:t>mapping</a:t>
            </a:r>
            <a:r>
              <a:rPr lang="it-IT" sz="2000" dirty="0"/>
              <a:t> </a:t>
            </a:r>
            <a:r>
              <a:rPr lang="it-IT" sz="2000" dirty="0" err="1"/>
              <a:t>using</a:t>
            </a:r>
            <a:r>
              <a:rPr lang="it-IT" sz="2000" dirty="0"/>
              <a:t> </a:t>
            </a:r>
            <a:r>
              <a:rPr lang="it-IT" sz="2000" dirty="0" err="1"/>
              <a:t>MongoReader</a:t>
            </a:r>
            <a:r>
              <a:rPr lang="it-IT" sz="2000" dirty="0"/>
              <a:t>/</a:t>
            </a:r>
            <a:r>
              <a:rPr lang="it-IT" sz="2000" dirty="0" err="1"/>
              <a:t>MongoWriter</a:t>
            </a:r>
            <a:r>
              <a:rPr lang="it-IT" sz="2000" dirty="0"/>
              <a:t> </a:t>
            </a:r>
            <a:r>
              <a:rPr lang="it-IT" sz="2000" dirty="0" err="1"/>
              <a:t>abstractions</a:t>
            </a:r>
            <a:endParaRPr lang="it-IT" sz="2000" dirty="0"/>
          </a:p>
          <a:p>
            <a:pPr marL="0" indent="0">
              <a:buNone/>
            </a:pPr>
            <a:r>
              <a:rPr lang="it-IT" sz="2000" dirty="0"/>
              <a:t>Java </a:t>
            </a:r>
            <a:r>
              <a:rPr lang="it-IT" sz="2000" dirty="0" err="1"/>
              <a:t>based</a:t>
            </a:r>
            <a:r>
              <a:rPr lang="it-IT" sz="2000" dirty="0"/>
              <a:t> Query, </a:t>
            </a:r>
            <a:r>
              <a:rPr lang="it-IT" sz="2000" dirty="0" err="1"/>
              <a:t>Criteria</a:t>
            </a:r>
            <a:r>
              <a:rPr lang="it-IT" sz="2000" dirty="0"/>
              <a:t>, and Update </a:t>
            </a:r>
            <a:r>
              <a:rPr lang="it-IT" sz="2000" dirty="0" err="1"/>
              <a:t>DSLs</a:t>
            </a:r>
            <a:endParaRPr lang="it-IT" sz="2000" dirty="0"/>
          </a:p>
          <a:p>
            <a:pPr marL="0" indent="0">
              <a:buNone/>
            </a:pPr>
            <a:r>
              <a:rPr lang="it-IT" sz="2000" dirty="0" err="1"/>
              <a:t>Automatic</a:t>
            </a:r>
            <a:r>
              <a:rPr lang="it-IT" sz="2000" dirty="0"/>
              <a:t> </a:t>
            </a:r>
            <a:r>
              <a:rPr lang="it-IT" sz="2000" dirty="0" err="1"/>
              <a:t>implementation</a:t>
            </a:r>
            <a:r>
              <a:rPr lang="it-IT" sz="2000" dirty="0"/>
              <a:t> of </a:t>
            </a:r>
            <a:r>
              <a:rPr lang="it-IT" sz="2000" dirty="0" err="1"/>
              <a:t>Repository</a:t>
            </a:r>
            <a:r>
              <a:rPr lang="it-IT" sz="2000" dirty="0"/>
              <a:t> </a:t>
            </a:r>
            <a:r>
              <a:rPr lang="it-IT" sz="2000" dirty="0" err="1"/>
              <a:t>interfaces</a:t>
            </a:r>
            <a:r>
              <a:rPr lang="it-IT" sz="2000" dirty="0"/>
              <a:t> </a:t>
            </a:r>
            <a:r>
              <a:rPr lang="it-IT" sz="2000" dirty="0" err="1"/>
              <a:t>including</a:t>
            </a:r>
            <a:r>
              <a:rPr lang="it-IT" sz="2000" dirty="0"/>
              <a:t> </a:t>
            </a:r>
            <a:r>
              <a:rPr lang="it-IT" sz="2000" dirty="0" err="1"/>
              <a:t>support</a:t>
            </a:r>
            <a:r>
              <a:rPr lang="it-IT" sz="2000" dirty="0"/>
              <a:t> for custom </a:t>
            </a:r>
            <a:r>
              <a:rPr lang="it-IT" sz="2000" dirty="0" err="1"/>
              <a:t>finder</a:t>
            </a:r>
            <a:r>
              <a:rPr lang="it-IT" sz="2000" dirty="0"/>
              <a:t> </a:t>
            </a:r>
            <a:r>
              <a:rPr lang="it-IT" sz="2000" dirty="0" err="1"/>
              <a:t>methods</a:t>
            </a:r>
            <a:r>
              <a:rPr lang="it-IT" sz="2000" dirty="0"/>
              <a:t>.</a:t>
            </a:r>
          </a:p>
          <a:p>
            <a:pPr marL="0" indent="0">
              <a:buNone/>
            </a:pPr>
            <a:r>
              <a:rPr lang="it-IT" sz="2000" dirty="0" err="1"/>
              <a:t>QueryDSL</a:t>
            </a:r>
            <a:r>
              <a:rPr lang="it-IT" sz="2000" dirty="0"/>
              <a:t> </a:t>
            </a:r>
            <a:r>
              <a:rPr lang="it-IT" sz="2000" dirty="0" err="1"/>
              <a:t>integration</a:t>
            </a:r>
            <a:r>
              <a:rPr lang="it-IT" sz="2000" dirty="0"/>
              <a:t> to </a:t>
            </a:r>
            <a:r>
              <a:rPr lang="it-IT" sz="2000" dirty="0" err="1"/>
              <a:t>support</a:t>
            </a:r>
            <a:r>
              <a:rPr lang="it-IT" sz="2000" dirty="0"/>
              <a:t> </a:t>
            </a:r>
            <a:r>
              <a:rPr lang="it-IT" sz="2000" dirty="0" err="1"/>
              <a:t>type-safe</a:t>
            </a:r>
            <a:r>
              <a:rPr lang="it-IT" sz="2000" dirty="0"/>
              <a:t> </a:t>
            </a:r>
            <a:r>
              <a:rPr lang="it-IT" sz="2000" dirty="0" err="1"/>
              <a:t>queries</a:t>
            </a:r>
            <a:r>
              <a:rPr lang="it-IT" sz="2000" dirty="0"/>
              <a:t>.</a:t>
            </a:r>
          </a:p>
          <a:p>
            <a:pPr marL="0" indent="0">
              <a:buNone/>
            </a:pPr>
            <a:r>
              <a:rPr lang="it-IT" sz="2000" dirty="0"/>
              <a:t>Cross-</a:t>
            </a:r>
            <a:r>
              <a:rPr lang="it-IT" sz="2000" dirty="0" err="1"/>
              <a:t>store</a:t>
            </a:r>
            <a:r>
              <a:rPr lang="it-IT" sz="2000" dirty="0"/>
              <a:t> </a:t>
            </a:r>
            <a:r>
              <a:rPr lang="it-IT" sz="2000" dirty="0" err="1"/>
              <a:t>persistance</a:t>
            </a:r>
            <a:r>
              <a:rPr lang="it-IT" sz="2000" dirty="0"/>
              <a:t> - </a:t>
            </a:r>
            <a:r>
              <a:rPr lang="it-IT" sz="2000" dirty="0" err="1"/>
              <a:t>support</a:t>
            </a:r>
            <a:r>
              <a:rPr lang="it-IT" sz="2000" dirty="0"/>
              <a:t> for JPA </a:t>
            </a:r>
            <a:r>
              <a:rPr lang="it-IT" sz="2000" dirty="0" err="1"/>
              <a:t>Entities</a:t>
            </a:r>
            <a:r>
              <a:rPr lang="it-IT" sz="2000" dirty="0"/>
              <a:t> with </a:t>
            </a:r>
            <a:r>
              <a:rPr lang="it-IT" sz="2000" dirty="0" err="1"/>
              <a:t>fields</a:t>
            </a:r>
            <a:r>
              <a:rPr lang="it-IT" sz="2000" dirty="0"/>
              <a:t> </a:t>
            </a:r>
            <a:r>
              <a:rPr lang="it-IT" sz="2000" dirty="0" err="1"/>
              <a:t>transparently</a:t>
            </a:r>
            <a:r>
              <a:rPr lang="it-IT" sz="2000" dirty="0"/>
              <a:t> </a:t>
            </a:r>
            <a:r>
              <a:rPr lang="it-IT" sz="2000" dirty="0" err="1"/>
              <a:t>persisted</a:t>
            </a:r>
            <a:r>
              <a:rPr lang="it-IT" sz="2000" dirty="0"/>
              <a:t>/</a:t>
            </a:r>
            <a:r>
              <a:rPr lang="it-IT" sz="2000" dirty="0" err="1"/>
              <a:t>retrieved</a:t>
            </a:r>
            <a:r>
              <a:rPr lang="it-IT" sz="2000" dirty="0"/>
              <a:t> </a:t>
            </a:r>
            <a:r>
              <a:rPr lang="it-IT" sz="2000" dirty="0" err="1"/>
              <a:t>using</a:t>
            </a:r>
            <a:r>
              <a:rPr lang="it-IT" sz="2000" dirty="0"/>
              <a:t> </a:t>
            </a:r>
            <a:r>
              <a:rPr lang="it-IT" sz="2000" dirty="0" err="1"/>
              <a:t>MongoDB</a:t>
            </a:r>
            <a:endParaRPr lang="it-IT" sz="2000" dirty="0"/>
          </a:p>
          <a:p>
            <a:pPr marL="0" indent="0">
              <a:buNone/>
            </a:pPr>
            <a:r>
              <a:rPr lang="it-IT" sz="2000" dirty="0"/>
              <a:t>Log4j log appender</a:t>
            </a:r>
          </a:p>
          <a:p>
            <a:pPr marL="0" indent="0">
              <a:buNone/>
            </a:pPr>
            <a:r>
              <a:rPr lang="it-IT" sz="2000" dirty="0" err="1"/>
              <a:t>GeoSpatial</a:t>
            </a:r>
            <a:r>
              <a:rPr lang="it-IT" sz="2000" dirty="0"/>
              <a:t> </a:t>
            </a:r>
            <a:r>
              <a:rPr lang="it-IT" sz="2000" dirty="0" err="1"/>
              <a:t>integration</a:t>
            </a:r>
            <a:endParaRPr lang="it-IT" sz="2000" dirty="0"/>
          </a:p>
          <a:p>
            <a:pPr marL="0" indent="0">
              <a:buNone/>
            </a:pPr>
            <a:r>
              <a:rPr lang="it-IT" sz="2000" dirty="0" err="1"/>
              <a:t>Map</a:t>
            </a:r>
            <a:r>
              <a:rPr lang="it-IT" sz="2000" dirty="0"/>
              <a:t>-Reduce </a:t>
            </a:r>
            <a:r>
              <a:rPr lang="it-IT" sz="2000" dirty="0" err="1"/>
              <a:t>integration</a:t>
            </a:r>
            <a:endParaRPr lang="it-IT" sz="2000" dirty="0"/>
          </a:p>
          <a:p>
            <a:pPr marL="0" indent="0">
              <a:buNone/>
            </a:pPr>
            <a:r>
              <a:rPr lang="it-IT" sz="2000" dirty="0"/>
              <a:t>JMX </a:t>
            </a:r>
            <a:r>
              <a:rPr lang="it-IT" sz="2000" dirty="0" err="1"/>
              <a:t>administration</a:t>
            </a:r>
            <a:r>
              <a:rPr lang="it-IT" sz="2000" dirty="0"/>
              <a:t> and </a:t>
            </a:r>
            <a:r>
              <a:rPr lang="it-IT" sz="2000" dirty="0" err="1"/>
              <a:t>monitoring</a:t>
            </a:r>
            <a:endParaRPr lang="it-IT" sz="2000" dirty="0"/>
          </a:p>
          <a:p>
            <a:pPr marL="0" indent="0">
              <a:buNone/>
            </a:pPr>
            <a:r>
              <a:rPr lang="it-IT" sz="2000" dirty="0"/>
              <a:t>CDI </a:t>
            </a:r>
            <a:r>
              <a:rPr lang="it-IT" sz="2000" dirty="0" err="1"/>
              <a:t>support</a:t>
            </a:r>
            <a:r>
              <a:rPr lang="it-IT" sz="2000" dirty="0"/>
              <a:t> for </a:t>
            </a:r>
            <a:r>
              <a:rPr lang="it-IT" sz="2000" dirty="0" err="1"/>
              <a:t>repositories</a:t>
            </a:r>
            <a:endParaRPr lang="it-IT" sz="2000" dirty="0"/>
          </a:p>
          <a:p>
            <a:pPr marL="0" indent="0">
              <a:buNone/>
            </a:pPr>
            <a:r>
              <a:rPr lang="it-IT" sz="2000" dirty="0" err="1"/>
              <a:t>GridFS</a:t>
            </a:r>
            <a:r>
              <a:rPr lang="it-IT" sz="2000" dirty="0"/>
              <a:t> </a:t>
            </a:r>
            <a:r>
              <a:rPr lang="it-IT" sz="2000" dirty="0" err="1"/>
              <a:t>support</a:t>
            </a:r>
            <a:endParaRPr lang="it-IT" sz="20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146" name="Rectangle 1"/>
          <p:cNvSpPr>
            <a:spLocks noGrp="1" noChangeArrowheads="1"/>
          </p:cNvSpPr>
          <p:nvPr>
            <p:ph type="title"/>
          </p:nvPr>
        </p:nvSpPr>
        <p:spPr/>
        <p:txBody>
          <a:bodyPr/>
          <a:lstStyle/>
          <a:p>
            <a:pPr eaLnBrk="1" hangingPunct="1"/>
            <a:endParaRPr lang="it-IT" smtClean="0"/>
          </a:p>
        </p:txBody>
      </p:sp>
      <p:sp>
        <p:nvSpPr>
          <p:cNvPr id="6147" name="Rectangle 2"/>
          <p:cNvSpPr>
            <a:spLocks noGrp="1" noChangeArrowheads="1"/>
          </p:cNvSpPr>
          <p:nvPr>
            <p:ph type="body" idx="1"/>
          </p:nvPr>
        </p:nvSpPr>
        <p:spPr>
          <a:xfrm>
            <a:off x="617538" y="1676400"/>
            <a:ext cx="23134637" cy="10591800"/>
          </a:xfrm>
        </p:spPr>
        <p:txBody>
          <a:bodyPr/>
          <a:lstStyle/>
          <a:p>
            <a:pPr eaLnBrk="1" hangingPunct="1"/>
            <a:endParaRPr lang="it-IT" smtClean="0"/>
          </a:p>
        </p:txBody>
      </p:sp>
    </p:spTree>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SPRING CONFIG</a:t>
            </a:r>
          </a:p>
          <a:p>
            <a:pPr eaLnBrk="1" fontAlgn="t" hangingPunct="1"/>
            <a:r>
              <a:rPr lang="it-IT" dirty="0"/>
              <a:t>SPRING </a:t>
            </a:r>
            <a:r>
              <a:rPr lang="it-IT" dirty="0" smtClean="0"/>
              <a:t>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0" indent="0" eaLnBrk="1" fontAlgn="t" hangingPunct="1">
              <a:buNone/>
            </a:pPr>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3770186507"/>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fontAlgn="ctr"/>
            <a:r>
              <a:rPr lang="en-US" dirty="0"/>
              <a:t>Spring Cloud </a:t>
            </a:r>
            <a:r>
              <a:rPr lang="en-US" dirty="0" err="1"/>
              <a:t>Config</a:t>
            </a:r>
            <a:r>
              <a:rPr lang="en-US" dirty="0"/>
              <a:t> </a:t>
            </a:r>
            <a:endParaRPr lang="en-US" dirty="0">
              <a:hlinkClick r:id="rId2"/>
            </a:endParaRPr>
          </a:p>
          <a:p>
            <a:r>
              <a:rPr lang="en-US" dirty="0"/>
              <a:t>Spring Cloud </a:t>
            </a:r>
            <a:r>
              <a:rPr lang="en-US" dirty="0" err="1"/>
              <a:t>Config</a:t>
            </a:r>
            <a:r>
              <a:rPr lang="en-US" dirty="0"/>
              <a:t> provides server and client-side support for externalized configuration in a distributed system. With the </a:t>
            </a:r>
            <a:r>
              <a:rPr lang="en-US" dirty="0" err="1"/>
              <a:t>Config</a:t>
            </a:r>
            <a:r>
              <a:rPr lang="en-US" dirty="0"/>
              <a:t> Server you have a central place to manage external properties for applications across all environments. The concepts on both client and server map identically to the Spring Environment and </a:t>
            </a:r>
            <a:r>
              <a:rPr lang="en-US" dirty="0" err="1"/>
              <a:t>PropertySource</a:t>
            </a:r>
            <a:r>
              <a:rPr lang="en-US" dirty="0"/>
              <a:t> abstractions, so they fit very well with Spring applications, but can be used with any application running in any language. As an application moves through the deployment pipeline from </a:t>
            </a:r>
            <a:r>
              <a:rPr lang="en-US" dirty="0" err="1"/>
              <a:t>dev</a:t>
            </a:r>
            <a:r>
              <a:rPr lang="en-US" dirty="0"/>
              <a:t> to test and into production you can manage the configuration between those environments and be certain that applications have everything they need to run when they migrate. The default implementation of the server storage backend uses </a:t>
            </a:r>
            <a:r>
              <a:rPr lang="en-US" dirty="0" err="1"/>
              <a:t>git</a:t>
            </a:r>
            <a:r>
              <a:rPr lang="en-US" dirty="0"/>
              <a:t> so it easily supports </a:t>
            </a:r>
            <a:r>
              <a:rPr lang="en-US" dirty="0" err="1"/>
              <a:t>labelled</a:t>
            </a:r>
            <a:r>
              <a:rPr lang="en-US" dirty="0"/>
              <a:t> versions of configuration environments, as well as being accessible to a wide range of tooling for managing the content. It is easy to add alternative implementations and plug them in with Spring configuration.</a:t>
            </a:r>
          </a:p>
          <a:p>
            <a:pPr eaLnBrk="1" fontAlgn="t" hangingPunct="1"/>
            <a:r>
              <a:rPr lang="it-IT" dirty="0" smtClean="0"/>
              <a:t>SPRING CLOUD</a:t>
            </a:r>
          </a:p>
          <a:p>
            <a:pPr marL="0" indent="0" eaLnBrk="1" fontAlgn="t" hangingPunct="1">
              <a:buNone/>
            </a:pPr>
            <a:r>
              <a:rPr lang="en-US" dirty="0"/>
              <a:t>Spring Cloud provides tools for developers to quickly build some of the common patterns in distributed systems (e.g. configuration management, service discovery, circuit breakers, intelligent routing, micro-proxy, control bus, one-time tokens, global locks, leadership election, distributed sessions, cluster state). Coordination of distributed systems leads to boiler plate patterns, and using Spring Cloud developers can quickly stand up services and applications that implement those patterns. They will work well in any distributed environment, including the developer's own laptop, bare metal data </a:t>
            </a:r>
            <a:r>
              <a:rPr lang="en-US" dirty="0" err="1"/>
              <a:t>centres</a:t>
            </a:r>
            <a:r>
              <a:rPr lang="en-US" dirty="0"/>
              <a:t>, and managed platforms such as Cloud Foundry</a:t>
            </a:r>
            <a:r>
              <a:rPr lang="en-US" dirty="0" smtClean="0"/>
              <a:t>.</a:t>
            </a:r>
          </a:p>
          <a:p>
            <a:pPr marL="0" indent="0">
              <a:buNone/>
            </a:pPr>
            <a:r>
              <a:rPr lang="en-US" dirty="0"/>
              <a:t>Features</a:t>
            </a:r>
          </a:p>
          <a:p>
            <a:r>
              <a:rPr lang="en-US" sz="2800" dirty="0"/>
              <a:t>Spring Cloud focuses on providing good out of box experience for typical use cases and extensibility mechanism to cover others.</a:t>
            </a:r>
          </a:p>
          <a:p>
            <a:r>
              <a:rPr lang="en-US" sz="2800" dirty="0"/>
              <a:t>Distributed/versioned configuration</a:t>
            </a:r>
          </a:p>
          <a:p>
            <a:r>
              <a:rPr lang="en-US" sz="2800" dirty="0"/>
              <a:t>Service registration and discovery</a:t>
            </a:r>
          </a:p>
          <a:p>
            <a:r>
              <a:rPr lang="en-US" sz="2800" dirty="0"/>
              <a:t>Routing</a:t>
            </a:r>
          </a:p>
          <a:p>
            <a:r>
              <a:rPr lang="en-US" sz="2800" dirty="0"/>
              <a:t>Service-to-service calls</a:t>
            </a:r>
          </a:p>
          <a:p>
            <a:r>
              <a:rPr lang="en-US" sz="2800" dirty="0"/>
              <a:t>Load balancing</a:t>
            </a:r>
          </a:p>
          <a:p>
            <a:r>
              <a:rPr lang="en-US" sz="2800" dirty="0"/>
              <a:t>Circuit Breakers</a:t>
            </a:r>
          </a:p>
          <a:p>
            <a:r>
              <a:rPr lang="en-US" sz="2800" dirty="0"/>
              <a:t>Global locks</a:t>
            </a:r>
          </a:p>
          <a:p>
            <a:r>
              <a:rPr lang="en-US" sz="2800" dirty="0"/>
              <a:t>Leadership election and cluster state</a:t>
            </a:r>
          </a:p>
          <a:p>
            <a:r>
              <a:rPr lang="en-US" sz="2800" dirty="0"/>
              <a:t>Distributed messaging</a:t>
            </a:r>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2000250997"/>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pPr eaLnBrk="1" fontAlgn="t" hangingPunct="1"/>
            <a:r>
              <a:rPr lang="it-IT" dirty="0"/>
              <a:t>NETFLIX </a:t>
            </a:r>
            <a:r>
              <a:rPr lang="it-IT" dirty="0" smtClean="0"/>
              <a:t>EUREKA</a:t>
            </a:r>
          </a:p>
          <a:p>
            <a:pPr marL="0" indent="0" eaLnBrk="1" fontAlgn="t" hangingPunct="1">
              <a:buNone/>
            </a:pPr>
            <a:r>
              <a:rPr lang="en-US" dirty="0"/>
              <a:t>Eureka is a REST (Representational State Transfer) based service that is primarily used in the AWS cloud for locating services for the purpose of load balancing and failover of middle-tier servers. We call this service, the </a:t>
            </a:r>
            <a:r>
              <a:rPr lang="en-US" b="1" dirty="0"/>
              <a:t>Eureka Server</a:t>
            </a:r>
            <a:r>
              <a:rPr lang="en-US" dirty="0"/>
              <a:t>. Eureka also comes with a Java-based client </a:t>
            </a:r>
            <a:r>
              <a:rPr lang="en-US" dirty="0" err="1"/>
              <a:t>component,the</a:t>
            </a:r>
            <a:r>
              <a:rPr lang="en-US" b="1" dirty="0" err="1"/>
              <a:t>Eureka</a:t>
            </a:r>
            <a:r>
              <a:rPr lang="en-US" b="1" dirty="0"/>
              <a:t> Client</a:t>
            </a:r>
            <a:r>
              <a:rPr lang="en-US" dirty="0"/>
              <a:t>, which makes interactions with the service much easier. The client also has a built-in load balancer that does basic round-robin load balancing. At Netflix, a much more sophisticated load balancer wraps Eureka to provide weighted load balancing based on several factors like traffic, resource usage, error conditions </a:t>
            </a:r>
            <a:r>
              <a:rPr lang="en-US" dirty="0" err="1"/>
              <a:t>etc</a:t>
            </a:r>
            <a:r>
              <a:rPr lang="en-US" dirty="0"/>
              <a:t> to provide superior resiliency</a:t>
            </a:r>
            <a:r>
              <a:rPr lang="en-US" dirty="0" smtClean="0"/>
              <a:t>.</a:t>
            </a:r>
          </a:p>
          <a:p>
            <a:r>
              <a:rPr lang="en-US" dirty="0"/>
              <a:t>The architecture above depicts how Eureka is deployed at Netflix and this is how you would typically run it. There is </a:t>
            </a:r>
            <a:r>
              <a:rPr lang="en-US" b="1" dirty="0"/>
              <a:t>one</a:t>
            </a:r>
            <a:r>
              <a:rPr lang="en-US" dirty="0"/>
              <a:t> eureka cluster per </a:t>
            </a:r>
            <a:r>
              <a:rPr lang="en-US" b="1" dirty="0"/>
              <a:t>region</a:t>
            </a:r>
            <a:r>
              <a:rPr lang="en-US" dirty="0"/>
              <a:t> which knows only about instances in its region. There is at the least </a:t>
            </a:r>
            <a:r>
              <a:rPr lang="en-US" b="1" dirty="0"/>
              <a:t>one</a:t>
            </a:r>
            <a:r>
              <a:rPr lang="en-US" dirty="0"/>
              <a:t> eureka server per </a:t>
            </a:r>
            <a:r>
              <a:rPr lang="en-US" b="1" dirty="0"/>
              <a:t>zone</a:t>
            </a:r>
            <a:r>
              <a:rPr lang="en-US" dirty="0"/>
              <a:t> to handle zone failures.</a:t>
            </a:r>
          </a:p>
          <a:p>
            <a:r>
              <a:rPr lang="en-US" dirty="0"/>
              <a:t>Services </a:t>
            </a:r>
            <a:r>
              <a:rPr lang="en-US" b="1" dirty="0"/>
              <a:t>register</a:t>
            </a:r>
            <a:r>
              <a:rPr lang="en-US" dirty="0"/>
              <a:t> with Eureka and then send </a:t>
            </a:r>
            <a:r>
              <a:rPr lang="en-US" b="1" dirty="0"/>
              <a:t>heartbeats</a:t>
            </a:r>
            <a:r>
              <a:rPr lang="en-US" dirty="0"/>
              <a:t> to renew their leases every 30 seconds. If the client cannot renew the lease for a few times, it is taken out of the server registry in about 90 seconds. The registration information and the renewals are replicated to all the eureka nodes in the cluster. The clients from any zone can look up the </a:t>
            </a:r>
            <a:r>
              <a:rPr lang="en-US" b="1" dirty="0"/>
              <a:t>registry</a:t>
            </a:r>
            <a:r>
              <a:rPr lang="en-US" dirty="0"/>
              <a:t> information (happens every 30 seconds) to locate their services (which could be in any zone) and make remote calls.</a:t>
            </a:r>
          </a:p>
          <a:p>
            <a:pPr marL="0" indent="0" eaLnBrk="1" fontAlgn="t" hangingPunct="1">
              <a:buNone/>
            </a:pPr>
            <a:endParaRPr lang="en-US"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807624" y="9450288"/>
            <a:ext cx="9787209" cy="73404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endParaRPr lang="it-IT" dirty="0"/>
          </a:p>
          <a:p>
            <a:r>
              <a:rPr lang="it-IT" dirty="0" smtClean="0"/>
              <a:t>NETFLIX RIBBON</a:t>
            </a:r>
          </a:p>
          <a:p>
            <a:pPr marL="0" indent="0">
              <a:buNone/>
            </a:pPr>
            <a:r>
              <a:rPr lang="en-US" dirty="0" smtClean="0"/>
              <a:t>Ribbon </a:t>
            </a:r>
            <a:r>
              <a:rPr lang="en-US" dirty="0"/>
              <a:t>provides software load balancers to communicate with cluster of servers. The load balancers provide the following basic functionalities:</a:t>
            </a:r>
          </a:p>
          <a:p>
            <a:pPr lvl="1"/>
            <a:r>
              <a:rPr lang="en-US" strike="sngStrike" dirty="0"/>
              <a:t>Supply the public DNS name or IP of individual servers to communication client</a:t>
            </a:r>
          </a:p>
          <a:p>
            <a:pPr lvl="1"/>
            <a:r>
              <a:rPr lang="en-US" dirty="0"/>
              <a:t>Rotate among a list of servers according to certain logic</a:t>
            </a:r>
          </a:p>
          <a:p>
            <a:pPr marL="419100" lvl="1" indent="0">
              <a:buNone/>
            </a:pPr>
            <a:r>
              <a:rPr lang="en-US" dirty="0"/>
              <a:t>Certain load balancers can also provide advanced features like</a:t>
            </a:r>
          </a:p>
          <a:p>
            <a:pPr lvl="1"/>
            <a:r>
              <a:rPr lang="en-US" dirty="0"/>
              <a:t>Establishing affinity between clients and servers by dividing them into zones (like racks in a data center) and favor servers in the same zone to reduce latency</a:t>
            </a:r>
          </a:p>
          <a:p>
            <a:pPr lvl="1"/>
            <a:r>
              <a:rPr lang="en-US" dirty="0"/>
              <a:t>Keeping statistics of servers and avoid servers with high latency or frequent failures</a:t>
            </a:r>
          </a:p>
          <a:p>
            <a:pPr lvl="1"/>
            <a:r>
              <a:rPr lang="en-US" dirty="0"/>
              <a:t>Keeping statistics of zones and avoid zones that might be in outage</a:t>
            </a:r>
          </a:p>
          <a:p>
            <a:pPr lvl="1"/>
            <a:r>
              <a:rPr lang="en-US"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22385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223858"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a:t>L</a:t>
            </a:r>
            <a:r>
              <a:rPr lang="it-IT" dirty="0" err="1" smtClean="0"/>
              <a:t>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2" name="Freccia in giù 51"/>
          <p:cNvSpPr/>
          <p:nvPr/>
        </p:nvSpPr>
        <p:spPr bwMode="auto">
          <a:xfrm rot="16200000">
            <a:off x="10773851" y="-7050741"/>
            <a:ext cx="1477481" cy="1869445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Decisione 2"/>
          <p:cNvSpPr/>
          <p:nvPr/>
        </p:nvSpPr>
        <p:spPr bwMode="auto">
          <a:xfrm>
            <a:off x="4847184" y="178200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5" name="Decisione 54"/>
          <p:cNvSpPr/>
          <p:nvPr/>
        </p:nvSpPr>
        <p:spPr bwMode="auto">
          <a:xfrm>
            <a:off x="6920896"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6" name="Decisione 55"/>
          <p:cNvSpPr/>
          <p:nvPr/>
        </p:nvSpPr>
        <p:spPr bwMode="auto">
          <a:xfrm>
            <a:off x="9351642"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Decisione 56"/>
          <p:cNvSpPr/>
          <p:nvPr/>
        </p:nvSpPr>
        <p:spPr bwMode="auto">
          <a:xfrm>
            <a:off x="11826542" y="1818638"/>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8" name="Decisione 57"/>
          <p:cNvSpPr/>
          <p:nvPr/>
        </p:nvSpPr>
        <p:spPr bwMode="auto">
          <a:xfrm>
            <a:off x="16644921" y="1839282"/>
            <a:ext cx="792088" cy="1347071"/>
          </a:xfrm>
          <a:prstGeom prst="flowChartDecision">
            <a:avLst/>
          </a:prstGeom>
          <a:solidFill>
            <a:srgbClr val="FF3399"/>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9" name="Freccia a destra con strisce 5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29942253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5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8"/>
                                        </p:tgtEl>
                                        <p:attrNameLst>
                                          <p:attrName>style.visibility</p:attrName>
                                        </p:attrNameLst>
                                      </p:cBhvr>
                                      <p:to>
                                        <p:strVal val="visible"/>
                                      </p:to>
                                    </p:set>
                                  </p:childTnLst>
                                </p:cTn>
                              </p:par>
                            </p:childTnLst>
                          </p:cTn>
                        </p:par>
                      </p:childTnLst>
                    </p:cTn>
                  </p:par>
                  <p:par>
                    <p:cTn id="68" fill="hold">
                      <p:stCondLst>
                        <p:cond delay="indefinite"/>
                      </p:stCondLst>
                      <p:childTnLst>
                        <p:par>
                          <p:cTn id="69" fill="hold">
                            <p:stCondLst>
                              <p:cond delay="0"/>
                            </p:stCondLst>
                            <p:childTnLst>
                              <p:par>
                                <p:cTn id="70" presetID="1" presetClass="entr" presetSubtype="0" fill="hold" grpId="0" nodeType="clickEffect">
                                  <p:stCondLst>
                                    <p:cond delay="0"/>
                                  </p:stCondLst>
                                  <p:childTnLst>
                                    <p:set>
                                      <p:cBhvr>
                                        <p:cTn id="71" dur="1" fill="hold">
                                          <p:stCondLst>
                                            <p:cond delay="0"/>
                                          </p:stCondLst>
                                        </p:cTn>
                                        <p:tgtEl>
                                          <p:spTgt spid="5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2" grpId="0" animBg="1"/>
      <p:bldP spid="3" grpId="0" animBg="1"/>
      <p:bldP spid="55" grpId="0" animBg="1"/>
      <p:bldP spid="56" grpId="0" animBg="1"/>
      <p:bldP spid="57" grpId="0" animBg="1"/>
      <p:bldP spid="58" grpId="0" animBg="1"/>
      <p:bldP spid="59"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grpSp>
        <p:nvGrpSpPr>
          <p:cNvPr id="4" name="Gruppo 3"/>
          <p:cNvGrpSpPr/>
          <p:nvPr/>
        </p:nvGrpSpPr>
        <p:grpSpPr>
          <a:xfrm>
            <a:off x="5783288" y="3480681"/>
            <a:ext cx="11307650" cy="5919102"/>
            <a:chOff x="5783288" y="3480681"/>
            <a:chExt cx="11307650" cy="5919102"/>
          </a:xfrm>
        </p:grpSpPr>
        <p:grpSp>
          <p:nvGrpSpPr>
            <p:cNvPr id="8" name="Gruppo 7"/>
            <p:cNvGrpSpPr/>
            <p:nvPr/>
          </p:nvGrpSpPr>
          <p:grpSpPr>
            <a:xfrm>
              <a:off x="5783288" y="4950322"/>
              <a:ext cx="11307650" cy="4449461"/>
              <a:chOff x="1942087" y="7568268"/>
              <a:chExt cx="11307650" cy="4449461"/>
            </a:xfrm>
          </p:grpSpPr>
          <p:cxnSp>
            <p:nvCxnSpPr>
              <p:cNvPr id="9" name="Connettore 2 8"/>
              <p:cNvCxnSpPr>
                <a:stCxn id="11" idx="2"/>
                <a:endCxn id="12"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 name="Connettore 2 9"/>
              <p:cNvCxnSpPr>
                <a:stCxn id="11" idx="0"/>
                <a:endCxn id="1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Rettangolo arrotondato 1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2" name="Cilindro 11"/>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Ovale 1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4" name="Rettangolo arrotondato 13"/>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err="1" smtClean="0"/>
              <a:t>Binding</a:t>
            </a:r>
            <a:r>
              <a:rPr lang="it-IT" dirty="0" smtClean="0"/>
              <a:t> data </a:t>
            </a:r>
            <a:r>
              <a:rPr lang="it-IT" dirty="0" err="1" smtClean="0"/>
              <a:t>services</a:t>
            </a:r>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a:t>
            </a:r>
            <a:r>
              <a:rPr lang="it-IT" dirty="0" err="1" smtClean="0"/>
              <a:t>local</a:t>
            </a:r>
            <a:endParaRPr lang="it-IT" dirty="0" smtClean="0"/>
          </a:p>
          <a:p>
            <a:pPr lvl="1"/>
            <a:r>
              <a:rPr lang="it-IT" dirty="0" smtClean="0"/>
              <a:t>Special images with data </a:t>
            </a:r>
            <a:r>
              <a:rPr lang="it-IT" dirty="0" err="1" smtClean="0"/>
              <a:t>specific</a:t>
            </a:r>
            <a:r>
              <a:rPr lang="it-IT" dirty="0" smtClean="0"/>
              <a:t> for test </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new way to containerize applications that is becomingly increasingly popular. It allows you to</a:t>
            </a:r>
          </a:p>
          <a:p>
            <a:pPr marL="0" indent="0">
              <a:buNone/>
            </a:pPr>
            <a:r>
              <a:rPr lang="en-US" sz="2800" dirty="0"/>
              <a:t>package a microservice in a standardized portable format that’s independent of the technology used to</a:t>
            </a:r>
          </a:p>
          <a:p>
            <a:pPr marL="0" indent="0">
              <a:buNone/>
            </a:pPr>
            <a:r>
              <a:rPr lang="en-US" sz="2800" dirty="0"/>
              <a:t>implement the service. At runtime it provides a high degree of isolation between different services. However,</a:t>
            </a:r>
          </a:p>
          <a:p>
            <a:pPr marL="0" indent="0">
              <a:buNone/>
            </a:pPr>
            <a:r>
              <a:rPr lang="en-US" sz="2800" dirty="0"/>
              <a:t>unlike virtual machines, </a:t>
            </a:r>
            <a:r>
              <a:rPr lang="en-US" sz="2800" dirty="0" err="1"/>
              <a:t>Docker</a:t>
            </a:r>
            <a:r>
              <a:rPr lang="en-US" sz="2800" dirty="0"/>
              <a:t> containers are extremely lightweight and as a result can be built and started</a:t>
            </a:r>
          </a:p>
          <a:p>
            <a:pPr marL="0" indent="0">
              <a:buNone/>
            </a:pPr>
            <a:r>
              <a:rPr lang="en-US" sz="2800" dirty="0"/>
              <a:t>extremely quickly. A 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endParaRPr lang="en-US" sz="2800" dirty="0"/>
          </a:p>
          <a:p>
            <a:pPr marL="0" indent="0">
              <a:buNone/>
            </a:pPr>
            <a:r>
              <a:rPr lang="en-US" sz="2800" dirty="0" err="1"/>
              <a:t>Docker</a:t>
            </a:r>
            <a:r>
              <a:rPr lang="en-US" sz="2800" dirty="0"/>
              <a:t> 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Some clouds also have added</a:t>
            </a:r>
          </a:p>
          <a:p>
            <a:pPr marL="0" indent="0">
              <a:buNone/>
            </a:pPr>
            <a:r>
              <a:rPr lang="en-US" sz="2800" dirty="0"/>
              <a:t>extra support for </a:t>
            </a:r>
            <a:r>
              <a:rPr lang="en-US" sz="2800" dirty="0" err="1"/>
              <a:t>Docker</a:t>
            </a:r>
            <a:r>
              <a:rPr lang="en-US" sz="2800" dirty="0"/>
              <a:t>. For example, not only can you run </a:t>
            </a:r>
            <a:r>
              <a:rPr lang="en-US" sz="2800" dirty="0" err="1"/>
              <a:t>Docker</a:t>
            </a:r>
            <a:r>
              <a:rPr lang="en-US" sz="2800" dirty="0"/>
              <a:t> inside your EC2 instances but you can also</a:t>
            </a:r>
          </a:p>
          <a:p>
            <a:pPr marL="0" indent="0">
              <a:buNone/>
            </a:pPr>
            <a:r>
              <a:rPr lang="en-US" sz="2800" dirty="0"/>
              <a:t>use Elastic Beanstalk to run </a:t>
            </a:r>
            <a:r>
              <a:rPr lang="en-US" sz="2800" dirty="0" err="1"/>
              <a:t>Docker</a:t>
            </a:r>
            <a:r>
              <a:rPr lang="en-US" sz="2800" dirty="0"/>
              <a:t> containers. Amazon also recently announced the Amazon EC2 Container</a:t>
            </a:r>
          </a:p>
          <a:p>
            <a:pPr marL="0" indent="0">
              <a:buNone/>
            </a:pPr>
            <a:r>
              <a:rPr lang="en-US" sz="2800" dirty="0"/>
              <a:t>Service, which is a hosted </a:t>
            </a:r>
            <a:r>
              <a:rPr lang="en-US" sz="2800" dirty="0" err="1"/>
              <a:t>Docker</a:t>
            </a:r>
            <a:r>
              <a:rPr lang="en-US" sz="2800" dirty="0"/>
              <a:t> container management service. Google Cloud also has support for </a:t>
            </a:r>
            <a:r>
              <a:rPr lang="en-US" sz="2800" dirty="0" err="1"/>
              <a:t>Docker</a:t>
            </a:r>
            <a:r>
              <a:rPr lang="en-US" sz="2800" dirty="0"/>
              <a:t>.</a:t>
            </a:r>
          </a:p>
          <a:p>
            <a:pPr marL="0" indent="0">
              <a:buNone/>
            </a:pPr>
            <a:endParaRPr lang="en-US" sz="2800" dirty="0" smtClean="0"/>
          </a:p>
          <a:p>
            <a:pPr marL="0" indent="0">
              <a:buNone/>
            </a:pPr>
            <a:r>
              <a:rPr lang="en-US" sz="2800" dirty="0" smtClean="0"/>
              <a:t>The </a:t>
            </a:r>
            <a:r>
              <a:rPr lang="en-US" sz="2800" dirty="0"/>
              <a:t>two main </a:t>
            </a:r>
            <a:r>
              <a:rPr lang="en-US" sz="2800" dirty="0" err="1"/>
              <a:t>Docker</a:t>
            </a:r>
            <a:r>
              <a:rPr lang="en-US" sz="2800" dirty="0"/>
              <a:t> concepts are image, which is a portable application packaging format, and container,</a:t>
            </a:r>
          </a:p>
          <a:p>
            <a:pPr marL="0" indent="0">
              <a:buNone/>
            </a:pPr>
            <a:r>
              <a:rPr lang="en-US" sz="2800" dirty="0"/>
              <a:t>which is a running image and consists of one or more sandboxed processes.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bg>
      <p:bgPr>
        <a:solidFill>
          <a:srgbClr val="000000"/>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 It’s analogous to an</a:t>
            </a:r>
          </a:p>
          <a:p>
            <a:pPr marL="0" indent="0" algn="just">
              <a:buNone/>
            </a:pPr>
            <a:r>
              <a:rPr lang="en-US" sz="2400" dirty="0"/>
              <a:t>AWS EC2 AMI. An image is self-contained and will run on any </a:t>
            </a:r>
            <a:r>
              <a:rPr lang="en-US" sz="2400" dirty="0" err="1"/>
              <a:t>Docker</a:t>
            </a:r>
            <a:r>
              <a:rPr lang="en-US" sz="2400" dirty="0"/>
              <a:t> installation. You can create an image</a:t>
            </a:r>
          </a:p>
          <a:p>
            <a:pPr marL="0" indent="0" algn="just">
              <a:buNone/>
            </a:pPr>
            <a:r>
              <a:rPr lang="en-US" sz="2400" dirty="0"/>
              <a:t>from 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For example, to create an image</a:t>
            </a:r>
          </a:p>
          <a:p>
            <a:pPr marL="0" indent="0" algn="just">
              <a:buNone/>
            </a:pPr>
            <a:r>
              <a:rPr lang="en-US" sz="2400" dirty="0"/>
              <a:t>containing 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dirty="0"/>
              <a:t>In many ways, building a </a:t>
            </a:r>
            <a:r>
              <a:rPr lang="en-US" sz="2400" dirty="0" err="1"/>
              <a:t>Docker</a:t>
            </a:r>
            <a:r>
              <a:rPr lang="en-US" sz="2400" dirty="0"/>
              <a:t> image is similar to building an AMI. However, while an AMI is a blob of bits,</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An 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First it enables of sharing of layers between images, which</a:t>
            </a:r>
          </a:p>
          <a:p>
            <a:pPr marL="0" indent="0" algn="just">
              <a:buNone/>
            </a:pPr>
            <a:r>
              <a:rPr lang="en-US" sz="2400" dirty="0"/>
              <a:t>means that </a:t>
            </a:r>
            <a:r>
              <a:rPr lang="en-US" sz="2400" dirty="0" err="1"/>
              <a:t>Docker</a:t>
            </a:r>
            <a:r>
              <a:rPr lang="en-US" sz="2400" dirty="0"/>
              <a:t> does not need to move an entire image over the network. Only those layers that don’t exist</a:t>
            </a:r>
          </a:p>
          <a:p>
            <a:pPr marL="0" indent="0" algn="just">
              <a:buNone/>
            </a:pPr>
            <a:r>
              <a:rPr lang="en-US" sz="2400" dirty="0"/>
              <a:t>on the destination machine need to be copied, which usually results in a dramatic speedup. Another important</a:t>
            </a:r>
          </a:p>
          <a:p>
            <a:pPr marL="0" indent="0" algn="just">
              <a:buNone/>
            </a:pPr>
            <a:r>
              <a:rPr lang="en-US" sz="2400" dirty="0"/>
              <a:t>benefit 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reuses</a:t>
            </a:r>
          </a:p>
          <a:p>
            <a:pPr marL="0" indent="0" algn="just">
              <a:buNone/>
            </a:pPr>
            <a:r>
              <a:rPr lang="en-US" sz="2400" dirty="0"/>
              <a:t>the 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smtClean="0"/>
              <a:t> </a:t>
            </a:r>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err="1" smtClean="0"/>
              <a:t>Collection</a:t>
            </a:r>
            <a:r>
              <a:rPr lang="it-IT" dirty="0" smtClean="0"/>
              <a:t> </a:t>
            </a:r>
            <a:r>
              <a:rPr lang="it-IT" dirty="0" err="1" smtClean="0"/>
              <a:t>of</a:t>
            </a:r>
            <a:r>
              <a:rPr lang="it-IT" dirty="0" smtClean="0"/>
              <a:t> </a:t>
            </a:r>
            <a:r>
              <a:rPr lang="it-IT" dirty="0" err="1" smtClean="0"/>
              <a:t>specific</a:t>
            </a:r>
            <a:r>
              <a:rPr lang="it-IT" dirty="0" smtClean="0"/>
              <a:t> container </a:t>
            </a:r>
            <a:r>
              <a:rPr lang="it-IT" dirty="0" err="1" smtClean="0"/>
              <a:t>to</a:t>
            </a:r>
            <a:r>
              <a:rPr lang="it-IT" dirty="0" smtClean="0"/>
              <a:t>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a:hlinkClick r:id="rId2"/>
              </a:rPr>
              <a:t>Docker</a:t>
            </a:r>
            <a:r>
              <a:rPr lang="en-US" sz="3600" dirty="0">
                <a:hlinkClick r:id="rId2"/>
              </a:rPr>
              <a:t> Hub</a:t>
            </a:r>
            <a:r>
              <a:rPr lang="en-US" sz="3600" dirty="0"/>
              <a:t> is a cloud-based registry service which allows you to link to code repositories, build your images and test them, stores manually pushed images, and links to </a:t>
            </a:r>
            <a:r>
              <a:rPr lang="en-US" sz="3600" dirty="0" err="1">
                <a:hlinkClick r:id="rId3"/>
              </a:rPr>
              <a:t>Docker</a:t>
            </a:r>
            <a:r>
              <a:rPr lang="en-US" sz="3600" dirty="0">
                <a:hlinkClick r:id="rId3"/>
              </a:rPr>
              <a:t> Cloud</a:t>
            </a:r>
            <a:r>
              <a:rPr lang="en-US" sz="3600" dirty="0"/>
              <a:t> so you can deploy images to your hosts. It provides a centralized resource for container image discovery, distribution and change </a:t>
            </a:r>
            <a:r>
              <a:rPr lang="en-US" sz="3600" dirty="0" err="1"/>
              <a:t>management,</a:t>
            </a:r>
            <a:r>
              <a:rPr lang="en-US" sz="3600" dirty="0" err="1">
                <a:hlinkClick r:id="rId4"/>
              </a:rPr>
              <a:t>user</a:t>
            </a:r>
            <a:r>
              <a:rPr lang="en-US" sz="3600" dirty="0">
                <a:hlinkClick r:id="rId4"/>
              </a:rPr>
              <a:t> </a:t>
            </a:r>
            <a:endParaRPr lang="en-US" sz="3600" dirty="0" smtClean="0">
              <a:hlinkClick r:id="rId4"/>
            </a:endParaRPr>
          </a:p>
          <a:p>
            <a:r>
              <a:rPr lang="en-US" sz="3600" dirty="0" err="1"/>
              <a:t>Docker</a:t>
            </a:r>
            <a:r>
              <a:rPr lang="en-US" sz="3600" dirty="0"/>
              <a:t> Hub provides the following major features:</a:t>
            </a:r>
          </a:p>
          <a:p>
            <a:pPr marL="0" indent="0">
              <a:buNone/>
            </a:pPr>
            <a:r>
              <a:rPr lang="en-US" sz="3600" dirty="0">
                <a:hlinkClick r:id="rId5"/>
              </a:rPr>
              <a:t>Image Repositories</a:t>
            </a:r>
            <a:r>
              <a:rPr lang="en-US" sz="3600" dirty="0"/>
              <a:t>: Find, manage, and push and pull images from community, official, and private image libraries.</a:t>
            </a:r>
          </a:p>
          <a:p>
            <a:pPr marL="0" indent="0">
              <a:buNone/>
            </a:pPr>
            <a:r>
              <a:rPr lang="en-US" sz="3600" dirty="0">
                <a:hlinkClick r:id="rId6"/>
              </a:rPr>
              <a:t>Automated Builds</a:t>
            </a:r>
            <a:r>
              <a:rPr lang="en-US" sz="3600" dirty="0"/>
              <a:t>: Automatically create new images when you make changes to a source code repository.</a:t>
            </a:r>
          </a:p>
          <a:p>
            <a:pPr marL="0" indent="0">
              <a:buNone/>
            </a:pPr>
            <a:r>
              <a:rPr lang="en-US" sz="3600" dirty="0" err="1">
                <a:hlinkClick r:id="rId7"/>
              </a:rPr>
              <a:t>Webhooks</a:t>
            </a:r>
            <a:r>
              <a:rPr lang="en-US" sz="3600" dirty="0"/>
              <a:t>: A feature of Automated Builds, </a:t>
            </a:r>
            <a:r>
              <a:rPr lang="en-US" sz="3600" dirty="0" err="1"/>
              <a:t>Webhooks</a:t>
            </a:r>
            <a:r>
              <a:rPr lang="en-US" sz="3600" dirty="0"/>
              <a:t> let you trigger actions after a successful push to a repository.</a:t>
            </a:r>
          </a:p>
          <a:p>
            <a:pPr marL="0" indent="0">
              <a:buNone/>
            </a:pPr>
            <a:r>
              <a:rPr lang="en-US" sz="3600" dirty="0">
                <a:hlinkClick r:id="rId4"/>
              </a:rPr>
              <a:t>Organizations</a:t>
            </a:r>
            <a:r>
              <a:rPr lang="en-US" sz="3600" dirty="0"/>
              <a:t>: Create work groups to manage access to image repositories.</a:t>
            </a:r>
          </a:p>
          <a:p>
            <a:pPr marL="0" indent="0">
              <a:buNone/>
            </a:pPr>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marL="0" indent="0">
              <a:buNone/>
            </a:pPr>
            <a:r>
              <a:rPr lang="en-US" sz="3600" dirty="0" smtClean="0">
                <a:hlinkClick r:id="rId4"/>
              </a:rPr>
              <a:t>and </a:t>
            </a:r>
            <a:r>
              <a:rPr lang="en-US" sz="3600" dirty="0">
                <a:hlinkClick r:id="rId4"/>
              </a:rPr>
              <a:t>team collaboration</a:t>
            </a:r>
            <a:r>
              <a:rPr lang="en-US" sz="3600" dirty="0"/>
              <a:t>, 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a:t>Use Official Repositories</a:t>
            </a:r>
          </a:p>
          <a:p>
            <a:pPr marL="0" indent="0">
              <a:buNone/>
            </a:pPr>
            <a:r>
              <a:rPr lang="en-US" sz="3600" dirty="0" err="1"/>
              <a:t>Docker</a:t>
            </a:r>
            <a:r>
              <a:rPr lang="en-US" sz="3600" dirty="0"/>
              <a:t> Hub contains a number of </a:t>
            </a:r>
            <a:r>
              <a:rPr lang="en-US" sz="3600" dirty="0">
                <a:hlinkClick r:id="rId2"/>
              </a:rPr>
              <a:t>Official Repositories</a:t>
            </a:r>
            <a:r>
              <a:rPr lang="en-US" sz="3600" dirty="0"/>
              <a:t>. 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pPr marL="0" indent="0">
              <a:buNone/>
            </a:pPr>
            <a:r>
              <a:rPr lang="en-US" sz="3600" dirty="0"/>
              <a:t>With Official Repositories you know you’re using an optimized and up-to-date image that was built by experts to power your applications.</a:t>
            </a:r>
          </a:p>
          <a:p>
            <a:r>
              <a:rPr lang="en-US" sz="3600" dirty="0"/>
              <a:t>Work with </a:t>
            </a:r>
            <a:r>
              <a:rPr lang="en-US" sz="3600" dirty="0" err="1"/>
              <a:t>Docker</a:t>
            </a:r>
            <a:r>
              <a:rPr lang="en-US" sz="3600" dirty="0"/>
              <a:t> Hub image repositories</a:t>
            </a:r>
          </a:p>
          <a:p>
            <a:pPr marL="0" indent="0">
              <a:buNone/>
            </a:pPr>
            <a:r>
              <a:rPr lang="en-US" sz="3600" dirty="0" err="1"/>
              <a:t>Docker</a:t>
            </a:r>
            <a:r>
              <a:rPr lang="en-US" sz="3600" dirty="0"/>
              <a:t> Hub provides a place for you and your team to build and ship </a:t>
            </a:r>
            <a:r>
              <a:rPr lang="en-US" sz="3600" dirty="0" err="1"/>
              <a:t>Docker</a:t>
            </a:r>
            <a:r>
              <a:rPr lang="en-US" sz="3600" dirty="0"/>
              <a:t> images.</a:t>
            </a:r>
          </a:p>
          <a:p>
            <a:pPr marL="0" indent="0">
              <a:buNone/>
            </a:pPr>
            <a:r>
              <a:rPr lang="en-US" sz="3600" dirty="0"/>
              <a:t>You can configure </a:t>
            </a:r>
            <a:r>
              <a:rPr lang="en-US" sz="3600" dirty="0" err="1"/>
              <a:t>Docker</a:t>
            </a:r>
            <a:r>
              <a:rPr lang="en-US" sz="3600" dirty="0"/>
              <a:t> Hub repositories in two ways:</a:t>
            </a:r>
          </a:p>
          <a:p>
            <a:pPr marL="0" indent="0">
              <a:buNone/>
            </a:pPr>
            <a:r>
              <a:rPr lang="en-US" sz="3600" dirty="0">
                <a:hlinkClick r:id="rId3"/>
              </a:rPr>
              <a:t>Repositories</a:t>
            </a:r>
            <a:r>
              <a:rPr lang="en-US" sz="3600" dirty="0"/>
              <a:t>, which allow you to push images from a local </a:t>
            </a:r>
            <a:r>
              <a:rPr lang="en-US" sz="3600" dirty="0" err="1"/>
              <a:t>Docker</a:t>
            </a:r>
            <a:r>
              <a:rPr lang="en-US" sz="3600" dirty="0"/>
              <a:t> daemon to </a:t>
            </a:r>
            <a:r>
              <a:rPr lang="en-US" sz="3600" dirty="0" err="1"/>
              <a:t>Docker</a:t>
            </a:r>
            <a:r>
              <a:rPr lang="en-US" sz="3600" dirty="0"/>
              <a:t> Hub, and</a:t>
            </a:r>
          </a:p>
          <a:p>
            <a:pPr marL="0" indent="0">
              <a:buNone/>
            </a:pPr>
            <a:r>
              <a:rPr lang="en-US" sz="3600" dirty="0">
                <a:hlinkClick r:id="rId4"/>
              </a:rPr>
              <a:t>Automated Builds</a:t>
            </a:r>
            <a:r>
              <a:rPr lang="en-US" sz="3600" dirty="0"/>
              <a:t>, which link to a source code repository and trigger an image rebuild process on </a:t>
            </a:r>
            <a:r>
              <a:rPr lang="en-US" sz="3600" dirty="0" err="1"/>
              <a:t>Docker</a:t>
            </a:r>
            <a:r>
              <a:rPr lang="en-US" sz="3600"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dirty="0" err="1"/>
              <a:t>Docker</a:t>
            </a:r>
            <a:r>
              <a:rPr lang="en-US" sz="3600" dirty="0"/>
              <a:t> commands and </a:t>
            </a:r>
            <a:r>
              <a:rPr lang="en-US" sz="3600" dirty="0" err="1"/>
              <a:t>Docker</a:t>
            </a:r>
            <a:r>
              <a:rPr lang="en-US" sz="3600"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5"/>
              </a:rPr>
              <a:t>docker</a:t>
            </a:r>
            <a:r>
              <a:rPr lang="en-US" sz="3600" dirty="0">
                <a:hlinkClick r:id="rId5"/>
              </a:rPr>
              <a:t> search</a:t>
            </a:r>
            <a:r>
              <a:rPr lang="en-US" sz="3600" dirty="0"/>
              <a:t>, </a:t>
            </a:r>
            <a:r>
              <a:rPr lang="en-US" sz="3600" dirty="0">
                <a:hlinkClick r:id="rId6"/>
              </a:rPr>
              <a:t>pull</a:t>
            </a:r>
            <a:r>
              <a:rPr lang="en-US" sz="3600" dirty="0"/>
              <a:t>, </a:t>
            </a:r>
            <a:r>
              <a:rPr lang="en-US" sz="3600" dirty="0">
                <a:hlinkClick r:id="rId7"/>
              </a:rPr>
              <a:t>login</a:t>
            </a:r>
            <a:r>
              <a:rPr lang="en-US" sz="3600" dirty="0"/>
              <a:t>, and </a:t>
            </a:r>
            <a:r>
              <a:rPr lang="en-US" sz="3600" dirty="0" err="1">
                <a:hlinkClick r:id="rId8"/>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2800" dirty="0"/>
              <a:t>Red Hat </a:t>
            </a:r>
            <a:r>
              <a:rPr lang="en-US" sz="2800" dirty="0" err="1"/>
              <a:t>OpenShift</a:t>
            </a:r>
            <a:endParaRPr lang="en-US" sz="2800" dirty="0"/>
          </a:p>
          <a:p>
            <a:pPr marL="0" indent="0">
              <a:buNone/>
            </a:pPr>
            <a:r>
              <a:rPr lang="en-US" sz="2800" dirty="0" err="1"/>
              <a:t>OpenShift</a:t>
            </a:r>
            <a:r>
              <a:rPr lang="en-US" sz="2800" dirty="0"/>
              <a:t> is Red Hat's Platform-as-a-Service (</a:t>
            </a:r>
            <a:r>
              <a:rPr lang="en-US" sz="2800" dirty="0" err="1"/>
              <a:t>PaaS</a:t>
            </a:r>
            <a:r>
              <a:rPr lang="en-US" sz="2800" dirty="0"/>
              <a:t>) that allows developers to quickly develop, host, and scale applications in a cloud environment</a:t>
            </a:r>
            <a:r>
              <a:rPr lang="en-US" sz="2800" dirty="0" smtClean="0"/>
              <a:t>.</a:t>
            </a:r>
          </a:p>
          <a:p>
            <a:r>
              <a:rPr lang="en-US" sz="2800" dirty="0"/>
              <a:t>Continuous Integration with Jenkins</a:t>
            </a:r>
          </a:p>
          <a:p>
            <a:pPr marL="0" indent="0">
              <a:buNone/>
            </a:pPr>
            <a:r>
              <a:rPr lang="en-US" sz="2800" dirty="0">
                <a:hlinkClick r:id="rId2"/>
              </a:rPr>
              <a:t>Jenkins</a:t>
            </a:r>
            <a:r>
              <a:rPr lang="en-US" sz="2800" dirty="0"/>
              <a:t> is a full featured continuous integration (CI) server that can run builds, tests, and other scheduled tasks and integrate with your </a:t>
            </a:r>
            <a:r>
              <a:rPr lang="en-US" sz="2800" dirty="0" err="1" smtClean="0"/>
              <a:t>dockerhub</a:t>
            </a:r>
            <a:r>
              <a:rPr lang="en-US" sz="2800" dirty="0" smtClean="0"/>
              <a:t> and </a:t>
            </a:r>
            <a:r>
              <a:rPr lang="en-US" sz="2800" dirty="0" err="1" smtClean="0"/>
              <a:t>github</a:t>
            </a:r>
            <a:r>
              <a:rPr lang="en-US" sz="2800" dirty="0" smtClean="0"/>
              <a:t> applications</a:t>
            </a:r>
            <a:r>
              <a:rPr lang="en-US" sz="28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a:t>INTEGRATION </a:t>
              </a:r>
              <a:r>
                <a:rPr lang="it-IT" sz="2400" dirty="0" smtClean="0"/>
                <a:t>MANAGER</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DOCKERHUB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024563" y="2519591"/>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8696325" y="3180887"/>
            <a:ext cx="6203926" cy="2067388"/>
            <a:chOff x="8696325" y="3723812"/>
            <a:chExt cx="6203926" cy="2067388"/>
          </a:xfrm>
        </p:grpSpPr>
        <p:sp>
          <p:nvSpPr>
            <p:cNvPr id="11269" name="Rettangolo 106"/>
            <p:cNvSpPr>
              <a:spLocks noChangeArrowheads="1"/>
            </p:cNvSpPr>
            <p:nvPr/>
          </p:nvSpPr>
          <p:spPr bwMode="auto">
            <a:xfrm>
              <a:off x="8696325" y="4693244"/>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1273" name="Gruppo 40"/>
          <p:cNvGrpSpPr>
            <a:grpSpLocks/>
          </p:cNvGrpSpPr>
          <p:nvPr/>
        </p:nvGrpSpPr>
        <p:grpSpPr bwMode="auto">
          <a:xfrm>
            <a:off x="3048000" y="1841494"/>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76"/>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nodeType="clickEffect">
                                  <p:stCondLst>
                                    <p:cond delay="0"/>
                                  </p:stCondLst>
                                  <p:childTnLst>
                                    <p:set>
                                      <p:cBhvr>
                                        <p:cTn id="42" dur="1" fill="hold">
                                          <p:stCondLst>
                                            <p:cond delay="0"/>
                                          </p:stCondLst>
                                        </p:cTn>
                                        <p:tgtEl>
                                          <p:spTgt spid="3"/>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1127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nodeType="clickEffect">
                                  <p:stCondLst>
                                    <p:cond delay="0"/>
                                  </p:stCondLst>
                                  <p:childTnLst>
                                    <p:set>
                                      <p:cBhvr>
                                        <p:cTn id="50" dur="1" fill="hold">
                                          <p:stCondLst>
                                            <p:cond delay="0"/>
                                          </p:stCondLst>
                                        </p:cTn>
                                        <p:tgtEl>
                                          <p:spTgt spid="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7"/>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nodeType="clickEffect">
                                  <p:stCondLst>
                                    <p:cond delay="0"/>
                                  </p:stCondLst>
                                  <p:childTnLst>
                                    <p:set>
                                      <p:cBhvr>
                                        <p:cTn id="58" dur="1" fill="hold">
                                          <p:stCondLst>
                                            <p:cond delay="0"/>
                                          </p:stCondLst>
                                        </p:cTn>
                                        <p:tgtEl>
                                          <p:spTgt spid="6"/>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11281"/>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nodeType="clickEffect">
                                  <p:stCondLst>
                                    <p:cond delay="0"/>
                                  </p:stCondLst>
                                  <p:childTnLst>
                                    <p:set>
                                      <p:cBhvr>
                                        <p:cTn id="66" dur="1" fill="hold">
                                          <p:stCondLst>
                                            <p:cond delay="0"/>
                                          </p:stCondLst>
                                        </p:cTn>
                                        <p:tgtEl>
                                          <p:spTgt spid="11282"/>
                                        </p:tgtEl>
                                        <p:attrNameLst>
                                          <p:attrName>style.visibility</p:attrName>
                                        </p:attrNameLst>
                                      </p:cBhvr>
                                      <p:to>
                                        <p:strVal val="visible"/>
                                      </p:to>
                                    </p:set>
                                  </p:childTnLst>
                                </p:cTn>
                              </p:par>
                            </p:childTnLst>
                          </p:cTn>
                        </p:par>
                      </p:childTnLst>
                    </p:cTn>
                  </p:par>
                  <p:par>
                    <p:cTn id="67" fill="hold">
                      <p:stCondLst>
                        <p:cond delay="indefinite"/>
                      </p:stCondLst>
                      <p:childTnLst>
                        <p:par>
                          <p:cTn id="68" fill="hold">
                            <p:stCondLst>
                              <p:cond delay="0"/>
                            </p:stCondLst>
                            <p:childTnLst>
                              <p:par>
                                <p:cTn id="69" presetID="1" presetClass="entr" presetSubtype="0" fill="hold" nodeType="clickEffect">
                                  <p:stCondLst>
                                    <p:cond delay="0"/>
                                  </p:stCondLst>
                                  <p:childTnLst>
                                    <p:set>
                                      <p:cBhvr>
                                        <p:cTn id="70" dur="1" fill="hold">
                                          <p:stCondLst>
                                            <p:cond delay="0"/>
                                          </p:stCondLst>
                                        </p:cTn>
                                        <p:tgtEl>
                                          <p:spTgt spid="11283"/>
                                        </p:tgtEl>
                                        <p:attrNameLst>
                                          <p:attrName>style.visibility</p:attrName>
                                        </p:attrNameLst>
                                      </p:cBhvr>
                                      <p:to>
                                        <p:strVal val="visible"/>
                                      </p:to>
                                    </p:set>
                                  </p:childTnLst>
                                </p:cTn>
                              </p:par>
                            </p:childTnLst>
                          </p:cTn>
                        </p:par>
                      </p:childTnLst>
                    </p:cTn>
                  </p:par>
                  <p:par>
                    <p:cTn id="71" fill="hold">
                      <p:stCondLst>
                        <p:cond delay="indefinite"/>
                      </p:stCondLst>
                      <p:childTnLst>
                        <p:par>
                          <p:cTn id="72" fill="hold">
                            <p:stCondLst>
                              <p:cond delay="0"/>
                            </p:stCondLst>
                            <p:childTnLst>
                              <p:par>
                                <p:cTn id="73" presetID="1" presetClass="entr" presetSubtype="0" fill="hold" grpId="0" nodeType="clickEffect">
                                  <p:stCondLst>
                                    <p:cond delay="0"/>
                                  </p:stCondLst>
                                  <p:childTnLst>
                                    <p:set>
                                      <p:cBhvr>
                                        <p:cTn id="74" dur="1" fill="hold">
                                          <p:stCondLst>
                                            <p:cond delay="0"/>
                                          </p:stCondLst>
                                        </p:cTn>
                                        <p:tgtEl>
                                          <p:spTgt spid="67"/>
                                        </p:tgtEl>
                                        <p:attrNameLst>
                                          <p:attrName>style.visibility</p:attrName>
                                        </p:attrNameLst>
                                      </p:cBhvr>
                                      <p:to>
                                        <p:strVal val="visible"/>
                                      </p:to>
                                    </p:set>
                                  </p:childTnLst>
                                </p:cTn>
                              </p:par>
                            </p:childTnLst>
                          </p:cTn>
                        </p:par>
                      </p:childTnLst>
                    </p:cTn>
                  </p:par>
                  <p:par>
                    <p:cTn id="75" fill="hold">
                      <p:stCondLst>
                        <p:cond delay="indefinite"/>
                      </p:stCondLst>
                      <p:childTnLst>
                        <p:par>
                          <p:cTn id="76" fill="hold">
                            <p:stCondLst>
                              <p:cond delay="0"/>
                            </p:stCondLst>
                            <p:childTnLst>
                              <p:par>
                                <p:cTn id="77" presetID="1" presetClass="entr" presetSubtype="0" fill="hold" nodeType="clickEffect">
                                  <p:stCondLst>
                                    <p:cond delay="0"/>
                                  </p:stCondLst>
                                  <p:childTnLst>
                                    <p:set>
                                      <p:cBhvr>
                                        <p:cTn id="78" dur="1" fill="hold">
                                          <p:stCondLst>
                                            <p:cond delay="0"/>
                                          </p:stCondLst>
                                        </p:cTn>
                                        <p:tgtEl>
                                          <p:spTgt spid="16"/>
                                        </p:tgtEl>
                                        <p:attrNameLst>
                                          <p:attrName>style.visibility</p:attrName>
                                        </p:attrNameLst>
                                      </p:cBhvr>
                                      <p:to>
                                        <p:strVal val="visible"/>
                                      </p:to>
                                    </p:set>
                                  </p:childTnLst>
                                </p:cTn>
                              </p:par>
                            </p:childTnLst>
                          </p:cTn>
                        </p:par>
                      </p:childTnLst>
                    </p:cTn>
                  </p:par>
                  <p:par>
                    <p:cTn id="79" fill="hold">
                      <p:stCondLst>
                        <p:cond delay="indefinite"/>
                      </p:stCondLst>
                      <p:childTnLst>
                        <p:par>
                          <p:cTn id="80" fill="hold">
                            <p:stCondLst>
                              <p:cond delay="0"/>
                            </p:stCondLst>
                            <p:childTnLst>
                              <p:par>
                                <p:cTn id="81" presetID="1" presetClass="entr" presetSubtype="0" fill="hold" grpId="0" nodeType="clickEffect">
                                  <p:stCondLst>
                                    <p:cond delay="0"/>
                                  </p:stCondLst>
                                  <p:childTnLst>
                                    <p:set>
                                      <p:cBhvr>
                                        <p:cTn id="82" dur="1" fill="hold">
                                          <p:stCondLst>
                                            <p:cond delay="0"/>
                                          </p:stCondLst>
                                        </p:cTn>
                                        <p:tgtEl>
                                          <p:spTgt spid="11285"/>
                                        </p:tgtEl>
                                        <p:attrNameLst>
                                          <p:attrName>style.visibility</p:attrName>
                                        </p:attrNameLst>
                                      </p:cBhvr>
                                      <p:to>
                                        <p:strVal val="visible"/>
                                      </p:to>
                                    </p:set>
                                  </p:childTnLst>
                                </p:cTn>
                              </p:par>
                            </p:childTnLst>
                          </p:cTn>
                        </p:par>
                      </p:childTnLst>
                    </p:cTn>
                  </p:par>
                  <p:par>
                    <p:cTn id="83" fill="hold">
                      <p:stCondLst>
                        <p:cond delay="indefinite"/>
                      </p:stCondLst>
                      <p:childTnLst>
                        <p:par>
                          <p:cTn id="84" fill="hold">
                            <p:stCondLst>
                              <p:cond delay="0"/>
                            </p:stCondLst>
                            <p:childTnLst>
                              <p:par>
                                <p:cTn id="85" presetID="1" presetClass="entr" presetSubtype="0" fill="hold" nodeType="clickEffect">
                                  <p:stCondLst>
                                    <p:cond delay="0"/>
                                  </p:stCondLst>
                                  <p:childTnLst>
                                    <p:set>
                                      <p:cBhvr>
                                        <p:cTn id="86" dur="1" fill="hold">
                                          <p:stCondLst>
                                            <p:cond delay="0"/>
                                          </p:stCondLst>
                                        </p:cTn>
                                        <p:tgtEl>
                                          <p:spTgt spid="112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70" grpId="0" animBg="1"/>
      <p:bldP spid="11281" grpId="0" animBg="1"/>
      <p:bldP spid="11285" grpId="0" animBg="1"/>
      <p:bldP spid="11268" grpId="0" animBg="1"/>
      <p:bldP spid="7" grpId="0" animBg="1"/>
      <p:bldP spid="67" grpId="0" animBg="1"/>
      <p:bldP spid="69" grpId="0" animBg="1"/>
      <p:bldP spid="7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p:txBody>
          <a:bodyPr/>
          <a:lstStyle/>
          <a:p>
            <a:r>
              <a:rPr lang="it-IT" dirty="0" err="1" smtClean="0"/>
              <a:t>Docker</a:t>
            </a:r>
            <a:r>
              <a:rPr lang="it-IT" dirty="0" smtClean="0"/>
              <a:t> Hub</a:t>
            </a:r>
          </a:p>
          <a:p>
            <a:r>
              <a:rPr lang="it-IT" smtClean="0"/>
              <a:t>Jenkins@openshift </a:t>
            </a:r>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3205254146"/>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p:txBody>
          <a:bodyPr/>
          <a:lstStyle/>
          <a:p>
            <a:r>
              <a:rPr lang="it-IT" dirty="0" err="1" smtClean="0"/>
              <a:t>Pivotal</a:t>
            </a:r>
            <a:r>
              <a:rPr lang="it-IT" dirty="0" smtClean="0"/>
              <a:t> Web Services</a:t>
            </a:r>
          </a:p>
          <a:p>
            <a:pPr lvl="1"/>
            <a:r>
              <a:rPr lang="it-IT" dirty="0" err="1" smtClean="0"/>
              <a:t>Backimg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a:t>
            </a:r>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730314115"/>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r>
              <a:rPr lang="it-IT" dirty="0" smtClean="0"/>
              <a:t>Distributed data management</a:t>
            </a:r>
          </a:p>
          <a:p>
            <a:r>
              <a:rPr lang="it-IT" dirty="0" smtClean="0"/>
              <a:t>Data </a:t>
            </a:r>
            <a:r>
              <a:rPr lang="it-IT" dirty="0" err="1" smtClean="0"/>
              <a:t>access</a:t>
            </a:r>
            <a:r>
              <a:rPr lang="it-IT" dirty="0" smtClean="0"/>
              <a:t> </a:t>
            </a:r>
            <a:r>
              <a:rPr lang="it-IT" dirty="0" err="1" smtClean="0"/>
              <a:t>become</a:t>
            </a:r>
            <a:r>
              <a:rPr lang="it-IT" dirty="0" smtClean="0"/>
              <a:t> more </a:t>
            </a:r>
            <a:r>
              <a:rPr lang="it-IT" dirty="0" err="1" smtClean="0"/>
              <a:t>complex</a:t>
            </a:r>
            <a:r>
              <a:rPr lang="it-IT" dirty="0" smtClean="0"/>
              <a:t> </a:t>
            </a:r>
            <a:r>
              <a:rPr lang="it-IT" dirty="0" err="1" smtClean="0"/>
              <a:t>when</a:t>
            </a:r>
            <a:r>
              <a:rPr lang="it-IT" dirty="0" smtClean="0"/>
              <a:t> </a:t>
            </a:r>
            <a:r>
              <a:rPr lang="it-IT" dirty="0" err="1" smtClean="0"/>
              <a:t>we</a:t>
            </a:r>
            <a:r>
              <a:rPr lang="it-IT" dirty="0" smtClean="0"/>
              <a:t> </a:t>
            </a:r>
            <a:r>
              <a:rPr lang="it-IT" dirty="0" err="1" smtClean="0"/>
              <a:t>move</a:t>
            </a:r>
            <a:r>
              <a:rPr lang="it-IT" dirty="0" smtClean="0"/>
              <a:t> to a </a:t>
            </a:r>
            <a:r>
              <a:rPr lang="it-IT" dirty="0" err="1" smtClean="0"/>
              <a:t>microservice</a:t>
            </a:r>
            <a:r>
              <a:rPr lang="it-IT" dirty="0" smtClean="0"/>
              <a:t> </a:t>
            </a:r>
            <a:r>
              <a:rPr lang="it-IT" dirty="0" err="1" smtClean="0"/>
              <a:t>architecture</a:t>
            </a:r>
            <a:r>
              <a:rPr lang="it-IT" dirty="0" smtClean="0"/>
              <a:t> . </a:t>
            </a:r>
            <a:r>
              <a:rPr lang="it-IT" dirty="0" err="1" smtClean="0"/>
              <a:t>Not</a:t>
            </a:r>
            <a:r>
              <a:rPr lang="it-IT" dirty="0" smtClean="0"/>
              <a:t> </a:t>
            </a:r>
            <a:r>
              <a:rPr lang="it-IT" dirty="0" err="1" smtClean="0"/>
              <a:t>only</a:t>
            </a:r>
            <a:r>
              <a:rPr lang="it-IT" dirty="0" smtClean="0"/>
              <a:t> </a:t>
            </a:r>
            <a:r>
              <a:rPr lang="it-IT" dirty="0" err="1" smtClean="0"/>
              <a:t>because</a:t>
            </a:r>
            <a:r>
              <a:rPr lang="it-IT" dirty="0" smtClean="0"/>
              <a:t> the data </a:t>
            </a:r>
            <a:r>
              <a:rPr lang="it-IT" dirty="0" err="1" smtClean="0"/>
              <a:t>access</a:t>
            </a:r>
            <a:r>
              <a:rPr lang="it-IT" dirty="0" smtClean="0"/>
              <a:t> </a:t>
            </a:r>
            <a:r>
              <a:rPr lang="it-IT" dirty="0" err="1" smtClean="0"/>
              <a:t>is</a:t>
            </a:r>
            <a:r>
              <a:rPr lang="it-IT" dirty="0" smtClean="0"/>
              <a:t> private to </a:t>
            </a:r>
            <a:r>
              <a:rPr lang="it-IT" dirty="0" err="1" smtClean="0"/>
              <a:t>each</a:t>
            </a:r>
            <a:r>
              <a:rPr lang="it-IT" dirty="0" smtClean="0"/>
              <a:t> </a:t>
            </a:r>
            <a:r>
              <a:rPr lang="it-IT" dirty="0" err="1" smtClean="0"/>
              <a:t>microservice</a:t>
            </a:r>
            <a:r>
              <a:rPr lang="it-IT" dirty="0" smtClean="0"/>
              <a:t>(</a:t>
            </a:r>
            <a:r>
              <a:rPr lang="it-IT" dirty="0" err="1" smtClean="0"/>
              <a:t>encasulation</a:t>
            </a:r>
            <a:r>
              <a:rPr lang="it-IT" dirty="0" smtClean="0"/>
              <a:t>/</a:t>
            </a:r>
            <a:r>
              <a:rPr lang="it-IT" dirty="0" err="1" smtClean="0"/>
              <a:t>loosely</a:t>
            </a:r>
            <a:r>
              <a:rPr lang="it-IT" dirty="0" smtClean="0"/>
              <a:t> </a:t>
            </a:r>
            <a:r>
              <a:rPr lang="it-IT" dirty="0" err="1" smtClean="0"/>
              <a:t>coupled</a:t>
            </a:r>
            <a:r>
              <a:rPr lang="it-IT" dirty="0" smtClean="0"/>
              <a:t> -&gt; </a:t>
            </a:r>
            <a:r>
              <a:rPr lang="it-IT" dirty="0" err="1" smtClean="0"/>
              <a:t>indipendent</a:t>
            </a:r>
            <a:r>
              <a:rPr lang="it-IT" dirty="0" smtClean="0"/>
              <a:t> </a:t>
            </a:r>
            <a:r>
              <a:rPr lang="it-IT" dirty="0" err="1" smtClean="0"/>
              <a:t>evolution</a:t>
            </a:r>
            <a:r>
              <a:rPr lang="it-IT" dirty="0" smtClean="0"/>
              <a:t>) </a:t>
            </a:r>
            <a:r>
              <a:rPr lang="it-IT" dirty="0" err="1" smtClean="0"/>
              <a:t>but</a:t>
            </a:r>
            <a:r>
              <a:rPr lang="it-IT" dirty="0" smtClean="0"/>
              <a:t> </a:t>
            </a:r>
            <a:r>
              <a:rPr lang="it-IT" dirty="0" err="1" smtClean="0"/>
              <a:t>also</a:t>
            </a:r>
            <a:r>
              <a:rPr lang="it-IT" dirty="0" smtClean="0"/>
              <a:t> </a:t>
            </a:r>
            <a:r>
              <a:rPr lang="it-IT" dirty="0" err="1" smtClean="0"/>
              <a:t>because</a:t>
            </a:r>
            <a:r>
              <a:rPr lang="it-IT" dirty="0" smtClean="0"/>
              <a:t> of the use of </a:t>
            </a:r>
            <a:r>
              <a:rPr lang="it-IT" dirty="0" err="1" smtClean="0"/>
              <a:t>different</a:t>
            </a:r>
            <a:r>
              <a:rPr lang="it-IT" dirty="0" smtClean="0"/>
              <a:t> </a:t>
            </a:r>
            <a:r>
              <a:rPr lang="it-IT" dirty="0" err="1" smtClean="0"/>
              <a:t>dabase</a:t>
            </a:r>
            <a:r>
              <a:rPr lang="it-IT" dirty="0" smtClean="0"/>
              <a:t> </a:t>
            </a:r>
            <a:r>
              <a:rPr lang="it-IT" dirty="0" err="1" smtClean="0"/>
              <a:t>used</a:t>
            </a:r>
            <a:r>
              <a:rPr lang="it-IT" dirty="0" smtClean="0"/>
              <a:t> by </a:t>
            </a:r>
            <a:r>
              <a:rPr lang="it-IT" dirty="0" err="1" smtClean="0"/>
              <a:t>microservices</a:t>
            </a:r>
            <a:r>
              <a:rPr lang="it-IT" dirty="0" smtClean="0"/>
              <a:t>. A </a:t>
            </a:r>
            <a:r>
              <a:rPr lang="it-IT" dirty="0" err="1" smtClean="0"/>
              <a:t>microservice</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often</a:t>
            </a:r>
            <a:r>
              <a:rPr lang="it-IT" dirty="0" smtClean="0"/>
              <a:t> use a </a:t>
            </a:r>
            <a:r>
              <a:rPr lang="it-IT" dirty="0" err="1" smtClean="0"/>
              <a:t>mixture</a:t>
            </a:r>
            <a:r>
              <a:rPr lang="it-IT" dirty="0" smtClean="0"/>
              <a:t> of SQL and </a:t>
            </a:r>
            <a:r>
              <a:rPr lang="it-IT" dirty="0" err="1" smtClean="0"/>
              <a:t>NoSql</a:t>
            </a:r>
            <a:r>
              <a:rPr lang="it-IT" dirty="0" smtClean="0"/>
              <a:t> </a:t>
            </a:r>
            <a:r>
              <a:rPr lang="it-IT" dirty="0" err="1" smtClean="0"/>
              <a:t>Dataabse</a:t>
            </a:r>
            <a:r>
              <a:rPr lang="it-IT" dirty="0" smtClean="0"/>
              <a:t>  the so </a:t>
            </a:r>
            <a:r>
              <a:rPr lang="it-IT" dirty="0" err="1" smtClean="0"/>
              <a:t>called</a:t>
            </a:r>
            <a:r>
              <a:rPr lang="it-IT" dirty="0" smtClean="0"/>
              <a:t> </a:t>
            </a:r>
            <a:r>
              <a:rPr lang="it-IT" dirty="0" err="1" smtClean="0"/>
              <a:t>poliglot</a:t>
            </a:r>
            <a:r>
              <a:rPr lang="it-IT" dirty="0" smtClean="0"/>
              <a:t> </a:t>
            </a:r>
            <a:r>
              <a:rPr lang="it-IT" dirty="0" err="1" smtClean="0"/>
              <a:t>persistence</a:t>
            </a:r>
            <a:r>
              <a:rPr lang="it-IT" dirty="0" smtClean="0"/>
              <a:t> </a:t>
            </a:r>
            <a:r>
              <a:rPr lang="it-IT" dirty="0" err="1" smtClean="0"/>
              <a:t>approch</a:t>
            </a:r>
            <a:r>
              <a:rPr lang="it-IT" dirty="0" smtClean="0"/>
              <a:t>. </a:t>
            </a:r>
            <a:r>
              <a:rPr lang="it-IT" dirty="0" err="1" smtClean="0"/>
              <a:t>This</a:t>
            </a:r>
            <a:r>
              <a:rPr lang="it-IT" dirty="0" smtClean="0"/>
              <a:t> </a:t>
            </a:r>
            <a:r>
              <a:rPr lang="it-IT" dirty="0" err="1" smtClean="0"/>
              <a:t>has</a:t>
            </a:r>
            <a:r>
              <a:rPr lang="it-IT" dirty="0" smtClean="0"/>
              <a:t> </a:t>
            </a:r>
            <a:r>
              <a:rPr lang="it-IT" dirty="0" err="1" smtClean="0"/>
              <a:t>many</a:t>
            </a:r>
            <a:r>
              <a:rPr lang="it-IT" dirty="0" smtClean="0"/>
              <a:t> benefits: ,ore </a:t>
            </a:r>
            <a:r>
              <a:rPr lang="it-IT" dirty="0" err="1" smtClean="0"/>
              <a:t>convinent</a:t>
            </a:r>
            <a:r>
              <a:rPr lang="it-IT" dirty="0" smtClean="0"/>
              <a:t> </a:t>
            </a:r>
            <a:r>
              <a:rPr lang="it-IT" dirty="0" err="1" smtClean="0"/>
              <a:t>datamodel</a:t>
            </a:r>
            <a:r>
              <a:rPr lang="it-IT" dirty="0" smtClean="0"/>
              <a:t> </a:t>
            </a:r>
            <a:r>
              <a:rPr lang="it-IT" dirty="0" err="1" smtClean="0"/>
              <a:t>according</a:t>
            </a:r>
            <a:r>
              <a:rPr lang="it-IT" dirty="0" smtClean="0"/>
              <a:t> business </a:t>
            </a:r>
            <a:r>
              <a:rPr lang="it-IT" dirty="0" err="1" smtClean="0"/>
              <a:t>requirements</a:t>
            </a:r>
            <a:r>
              <a:rPr lang="it-IT" dirty="0" smtClean="0"/>
              <a:t> and </a:t>
            </a:r>
            <a:r>
              <a:rPr lang="it-IT" dirty="0" err="1" smtClean="0"/>
              <a:t>better</a:t>
            </a:r>
            <a:r>
              <a:rPr lang="it-IT" dirty="0" smtClean="0"/>
              <a:t> performance and </a:t>
            </a:r>
            <a:r>
              <a:rPr lang="it-IT" dirty="0" err="1" smtClean="0"/>
              <a:t>scalability</a:t>
            </a:r>
            <a:r>
              <a:rPr lang="it-IT" dirty="0" smtClean="0"/>
              <a:t> </a:t>
            </a:r>
            <a:r>
              <a:rPr lang="it-IT" dirty="0" err="1" smtClean="0"/>
              <a:t>but</a:t>
            </a:r>
            <a:r>
              <a:rPr lang="it-IT" dirty="0" smtClean="0"/>
              <a:t> introduce </a:t>
            </a:r>
            <a:r>
              <a:rPr lang="it-IT" dirty="0" err="1" smtClean="0"/>
              <a:t>distributed</a:t>
            </a:r>
            <a:r>
              <a:rPr lang="it-IT" dirty="0" smtClean="0"/>
              <a:t> data </a:t>
            </a:r>
            <a:r>
              <a:rPr lang="it-IT" dirty="0" err="1" smtClean="0"/>
              <a:t>transaction</a:t>
            </a:r>
            <a:r>
              <a:rPr lang="it-IT" dirty="0" smtClean="0"/>
              <a:t> </a:t>
            </a:r>
            <a:r>
              <a:rPr lang="it-IT" dirty="0" err="1" smtClean="0"/>
              <a:t>challenge</a:t>
            </a:r>
            <a:r>
              <a:rPr lang="it-IT" dirty="0" smtClean="0"/>
              <a:t>: </a:t>
            </a:r>
            <a:r>
              <a:rPr lang="it-IT" dirty="0" err="1" smtClean="0"/>
              <a:t>implement</a:t>
            </a:r>
            <a:r>
              <a:rPr lang="it-IT" dirty="0" smtClean="0"/>
              <a:t> business </a:t>
            </a:r>
            <a:r>
              <a:rPr lang="it-IT" dirty="0" err="1" smtClean="0"/>
              <a:t>transaction</a:t>
            </a:r>
            <a:r>
              <a:rPr lang="it-IT" dirty="0" smtClean="0"/>
              <a:t> </a:t>
            </a:r>
            <a:r>
              <a:rPr lang="it-IT" dirty="0" err="1" smtClean="0"/>
              <a:t>that</a:t>
            </a:r>
            <a:r>
              <a:rPr lang="it-IT" dirty="0" smtClean="0"/>
              <a:t> </a:t>
            </a:r>
            <a:r>
              <a:rPr lang="it-IT" dirty="0" err="1" smtClean="0"/>
              <a:t>maintain</a:t>
            </a:r>
            <a:r>
              <a:rPr lang="it-IT" dirty="0" smtClean="0"/>
              <a:t> </a:t>
            </a:r>
            <a:r>
              <a:rPr lang="it-IT" dirty="0" err="1" smtClean="0"/>
              <a:t>consistency</a:t>
            </a:r>
            <a:r>
              <a:rPr lang="it-IT" dirty="0" smtClean="0"/>
              <a:t> </a:t>
            </a:r>
            <a:r>
              <a:rPr lang="it-IT" dirty="0" err="1" smtClean="0"/>
              <a:t>acrosso</a:t>
            </a:r>
            <a:r>
              <a:rPr lang="it-IT" dirty="0" smtClean="0"/>
              <a:t> multiple </a:t>
            </a:r>
            <a:r>
              <a:rPr lang="it-IT" dirty="0" err="1" smtClean="0"/>
              <a:t>services</a:t>
            </a:r>
            <a:r>
              <a:rPr lang="it-IT" dirty="0" smtClean="0"/>
              <a:t>. And </a:t>
            </a:r>
            <a:r>
              <a:rPr lang="it-IT" dirty="0" err="1" smtClean="0"/>
              <a:t>implement</a:t>
            </a:r>
            <a:r>
              <a:rPr lang="it-IT" dirty="0" smtClean="0"/>
              <a:t> </a:t>
            </a:r>
            <a:r>
              <a:rPr lang="it-IT" dirty="0" err="1" smtClean="0"/>
              <a:t>queries</a:t>
            </a:r>
            <a:r>
              <a:rPr lang="it-IT" dirty="0" smtClean="0"/>
              <a:t> </a:t>
            </a:r>
            <a:r>
              <a:rPr lang="it-IT" dirty="0" err="1" smtClean="0"/>
              <a:t>that</a:t>
            </a:r>
            <a:r>
              <a:rPr lang="it-IT" dirty="0" smtClean="0"/>
              <a:t> </a:t>
            </a:r>
            <a:r>
              <a:rPr lang="it-IT" dirty="0" err="1" smtClean="0"/>
              <a:t>retrieve</a:t>
            </a:r>
            <a:r>
              <a:rPr lang="it-IT" dirty="0" smtClean="0"/>
              <a:t> data from multiple </a:t>
            </a:r>
            <a:r>
              <a:rPr lang="it-IT" dirty="0" err="1" smtClean="0"/>
              <a:t>services</a:t>
            </a:r>
            <a:r>
              <a:rPr lang="it-IT" dirty="0" smtClean="0"/>
              <a:t>.</a:t>
            </a:r>
          </a:p>
          <a:p>
            <a:pPr marL="0" indent="0">
              <a:buNone/>
            </a:pPr>
            <a:r>
              <a:rPr lang="it-IT" dirty="0" err="1" smtClean="0"/>
              <a:t>Maintain</a:t>
            </a:r>
            <a:r>
              <a:rPr lang="it-IT" dirty="0" smtClean="0"/>
              <a:t> data </a:t>
            </a:r>
            <a:r>
              <a:rPr lang="it-IT" dirty="0" err="1" smtClean="0"/>
              <a:t>consistency</a:t>
            </a:r>
            <a:r>
              <a:rPr lang="it-IT" dirty="0" smtClean="0"/>
              <a:t> </a:t>
            </a:r>
            <a:r>
              <a:rPr lang="it-IT" dirty="0" err="1" smtClean="0"/>
              <a:t>across</a:t>
            </a:r>
            <a:r>
              <a:rPr lang="it-IT" dirty="0" smtClean="0"/>
              <a:t> </a:t>
            </a:r>
            <a:r>
              <a:rPr lang="it-IT" dirty="0" err="1" smtClean="0"/>
              <a:t>microservices</a:t>
            </a:r>
            <a:r>
              <a:rPr lang="it-IT" dirty="0" smtClean="0"/>
              <a:t> (by </a:t>
            </a:r>
            <a:r>
              <a:rPr lang="it-IT" dirty="0" err="1" smtClean="0"/>
              <a:t>exchanging</a:t>
            </a:r>
            <a:r>
              <a:rPr lang="it-IT" dirty="0" smtClean="0"/>
              <a:t> </a:t>
            </a:r>
            <a:r>
              <a:rPr lang="it-IT" dirty="0" err="1" smtClean="0"/>
              <a:t>events</a:t>
            </a:r>
            <a:r>
              <a:rPr lang="it-IT" dirty="0" smtClean="0"/>
              <a:t>)</a:t>
            </a:r>
          </a:p>
          <a:p>
            <a:pPr marL="0" indent="0">
              <a:buNone/>
            </a:pPr>
            <a:r>
              <a:rPr lang="en-US" dirty="0" smtClean="0"/>
              <a:t>Having applied the</a:t>
            </a:r>
            <a:r>
              <a:rPr lang="en-US" dirty="0"/>
              <a:t> </a:t>
            </a:r>
            <a:r>
              <a:rPr lang="en-US" u="sng" dirty="0">
                <a:hlinkClick r:id="rId2"/>
              </a:rPr>
              <a:t>Database per Service</a:t>
            </a:r>
            <a:r>
              <a:rPr lang="en-US" dirty="0"/>
              <a:t> pattern. Each service has its own database. Some business transactions, however, span multiple service so you need a mechanism to ensure data consistency across services</a:t>
            </a:r>
            <a:r>
              <a:rPr lang="en-US" dirty="0" smtClean="0"/>
              <a:t>.</a:t>
            </a:r>
          </a:p>
          <a:p>
            <a:r>
              <a:rPr lang="en-US" dirty="0"/>
              <a:t>Use an event-driven, eventually consistent approach. Each service publishes an event whenever it update it’s data. Other service subscribe to events. When an event is received, a service updates it’s </a:t>
            </a:r>
            <a:r>
              <a:rPr lang="en-US" dirty="0" smtClean="0"/>
              <a:t>data</a:t>
            </a:r>
            <a:endParaRPr lang="it-IT" b="1" dirty="0"/>
          </a:p>
          <a:p>
            <a:r>
              <a:rPr lang="en-US" dirty="0"/>
              <a:t>This pattern has the following benefits:</a:t>
            </a:r>
            <a:endParaRPr lang="it-IT" sz="4800" dirty="0"/>
          </a:p>
          <a:p>
            <a:pPr lvl="1"/>
            <a:r>
              <a:rPr lang="en-US" dirty="0"/>
              <a:t>It enables an application to maintain data consistency across multiple services without using distributed transactions</a:t>
            </a:r>
            <a:endParaRPr lang="it-IT" sz="4400" dirty="0"/>
          </a:p>
          <a:p>
            <a:r>
              <a:rPr lang="en-US" dirty="0"/>
              <a:t>This solution has the following drawbacks:</a:t>
            </a:r>
            <a:endParaRPr lang="it-IT" sz="4800" dirty="0"/>
          </a:p>
          <a:p>
            <a:pPr lvl="1"/>
            <a:r>
              <a:rPr lang="en-US" dirty="0"/>
              <a:t>The programming model is more </a:t>
            </a:r>
            <a:r>
              <a:rPr lang="en-US" dirty="0" smtClean="0"/>
              <a:t>complex</a:t>
            </a:r>
          </a:p>
          <a:p>
            <a:pPr lvl="1"/>
            <a:r>
              <a:rPr lang="en-US" sz="4400" dirty="0" smtClean="0"/>
              <a:t>Introduction of a message broker (overhead of management)</a:t>
            </a:r>
            <a:endParaRPr lang="it-IT" sz="4400" dirty="0"/>
          </a:p>
          <a:p>
            <a:pPr marL="0" indent="0">
              <a:buNone/>
            </a:pPr>
            <a:endParaRPr lang="it-IT" dirty="0"/>
          </a:p>
          <a:p>
            <a:pPr marL="0" indent="0">
              <a:buNone/>
            </a:pPr>
            <a:endParaRPr lang="it-IT" dirty="0" smtClean="0"/>
          </a:p>
          <a:p>
            <a:pPr marL="0" indent="0">
              <a:buNone/>
            </a:pPr>
            <a:endParaRPr lang="it-IT" dirty="0"/>
          </a:p>
          <a:p>
            <a:pPr marL="0" indent="0">
              <a:buNone/>
            </a:pPr>
            <a:endParaRPr lang="it-IT" dirty="0" smtClean="0"/>
          </a:p>
          <a:p>
            <a:endParaRPr lang="it-IT" dirty="0"/>
          </a:p>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smtClean="0"/>
              <a:t>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smtClean="0"/>
              <a:t>Luigi Bennardis</a:t>
            </a:r>
          </a:p>
        </p:txBody>
      </p:sp>
    </p:spTree>
  </p:cSld>
  <p:clrMapOvr>
    <a:masterClrMapping/>
  </p:clrMapOvr>
  <p:transition/>
  <p:timing>
    <p:tnLst>
      <p:par>
        <p:cTn id="1" dur="indefinite" restart="never" nodeType="tmRoot"/>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pPr marL="0" indent="0">
              <a:buNone/>
            </a:pPr>
            <a:r>
              <a:rPr lang="en-US" sz="3200" dirty="0" smtClean="0"/>
              <a:t>Having applied the</a:t>
            </a:r>
            <a:r>
              <a:rPr lang="en-US" sz="3200" dirty="0"/>
              <a:t> </a:t>
            </a:r>
            <a:r>
              <a:rPr lang="en-US" sz="3200" u="sng" dirty="0">
                <a:hlinkClick r:id="rId2"/>
              </a:rPr>
              <a:t>Database per Service</a:t>
            </a:r>
            <a:r>
              <a:rPr lang="en-US" sz="3200" dirty="0"/>
              <a:t> pattern. Each service has its own database. Some business transactions, however, span multiple service so you need a mechanism to ensure data consistency across services</a:t>
            </a:r>
            <a:r>
              <a:rPr lang="en-US" sz="3200" dirty="0" smtClean="0"/>
              <a:t>.</a:t>
            </a:r>
          </a:p>
          <a:p>
            <a:r>
              <a:rPr lang="en-US" sz="3200" dirty="0"/>
              <a:t>Use an event-driven, eventually consistent approach. Each service publishes an event whenever it update it’s data. Other service subscribe to events. When an event is received, a service updates it’s </a:t>
            </a:r>
            <a:r>
              <a:rPr lang="en-US" sz="3200" dirty="0" smtClean="0"/>
              <a:t>data</a:t>
            </a:r>
            <a:endParaRPr lang="it-IT" sz="3200" b="1" dirty="0"/>
          </a:p>
          <a:p>
            <a:r>
              <a:rPr lang="en-US" sz="3200" dirty="0"/>
              <a:t>This pattern has the following benefits:</a:t>
            </a:r>
            <a:endParaRPr lang="it-IT" sz="3200" dirty="0"/>
          </a:p>
          <a:p>
            <a:pPr lvl="1"/>
            <a:r>
              <a:rPr lang="en-US" sz="3200" dirty="0"/>
              <a:t>It enables an application to maintain data consistency across multiple services without using distributed transactions</a:t>
            </a:r>
            <a:endParaRPr lang="it-IT" sz="3200" dirty="0"/>
          </a:p>
          <a:p>
            <a:r>
              <a:rPr lang="en-US" sz="3200" dirty="0"/>
              <a:t>This solution has the following drawbacks:</a:t>
            </a:r>
            <a:endParaRPr lang="it-IT" sz="3200" dirty="0"/>
          </a:p>
          <a:p>
            <a:pPr lvl="1"/>
            <a:r>
              <a:rPr lang="en-US" sz="3200" dirty="0"/>
              <a:t>The programming model is more </a:t>
            </a:r>
            <a:r>
              <a:rPr lang="en-US" sz="3200" dirty="0" smtClean="0"/>
              <a:t>complex</a:t>
            </a:r>
          </a:p>
          <a:p>
            <a:pPr lvl="1"/>
            <a:r>
              <a:rPr lang="en-US" sz="3200" dirty="0" smtClean="0"/>
              <a:t>Introduction of a message broker (overhead of management)</a:t>
            </a:r>
            <a:endParaRPr lang="it-IT" sz="3200" dirty="0" smtClean="0"/>
          </a:p>
          <a:p>
            <a:r>
              <a:rPr lang="it-IT" sz="3200" dirty="0" err="1" smtClean="0"/>
              <a:t>Transaction</a:t>
            </a:r>
            <a:r>
              <a:rPr lang="it-IT" sz="3200" dirty="0" smtClean="0"/>
              <a:t> model: </a:t>
            </a:r>
            <a:r>
              <a:rPr lang="it-IT" sz="3200" dirty="0" err="1" smtClean="0"/>
              <a:t>example</a:t>
            </a:r>
            <a:r>
              <a:rPr lang="it-IT" sz="3200" dirty="0" smtClean="0"/>
              <a:t> of base model</a:t>
            </a:r>
          </a:p>
          <a:p>
            <a:pPr lvl="1"/>
            <a:r>
              <a:rPr lang="it-IT" sz="3200" dirty="0" smtClean="0"/>
              <a:t>High Reliability of </a:t>
            </a:r>
            <a:r>
              <a:rPr lang="it-IT" sz="3200" dirty="0" err="1" smtClean="0"/>
              <a:t>message</a:t>
            </a:r>
            <a:r>
              <a:rPr lang="it-IT" sz="3200" dirty="0" smtClean="0"/>
              <a:t> broker</a:t>
            </a:r>
          </a:p>
          <a:p>
            <a:pPr lvl="1"/>
            <a:endParaRPr lang="it-IT" sz="3200" dirty="0"/>
          </a:p>
          <a:p>
            <a:pPr lvl="1"/>
            <a:r>
              <a:rPr lang="it-IT" sz="3200" dirty="0" err="1" smtClean="0"/>
              <a:t>Scheduler</a:t>
            </a:r>
            <a:r>
              <a:rPr lang="it-IT" sz="3200" dirty="0" smtClean="0"/>
              <a:t> </a:t>
            </a:r>
            <a:r>
              <a:rPr lang="it-IT" sz="3200" dirty="0" err="1" smtClean="0"/>
              <a:t>definition</a:t>
            </a:r>
            <a:r>
              <a:rPr lang="it-IT" sz="3200" dirty="0" smtClean="0"/>
              <a:t> and </a:t>
            </a:r>
            <a:r>
              <a:rPr lang="it-IT" sz="3200" dirty="0" err="1" smtClean="0"/>
              <a:t>implementation</a:t>
            </a:r>
            <a:r>
              <a:rPr lang="it-IT" sz="3200" dirty="0" smtClean="0"/>
              <a:t> </a:t>
            </a:r>
            <a:r>
              <a:rPr lang="it-IT" sz="3200" dirty="0" err="1" smtClean="0"/>
              <a:t>details</a:t>
            </a:r>
            <a:endParaRPr lang="it-IT" sz="3200" dirty="0" smtClean="0"/>
          </a:p>
          <a:p>
            <a:pPr lvl="1"/>
            <a:r>
              <a:rPr lang="it-IT" sz="3200" dirty="0" err="1" smtClean="0"/>
              <a:t>poliglot</a:t>
            </a:r>
            <a:r>
              <a:rPr lang="it-IT" sz="3200" dirty="0" smtClean="0"/>
              <a:t> </a:t>
            </a:r>
            <a:r>
              <a:rPr lang="it-IT" sz="3200" dirty="0" err="1" smtClean="0"/>
              <a:t>persistance</a:t>
            </a:r>
            <a:r>
              <a:rPr lang="it-IT" sz="3200" dirty="0" smtClean="0"/>
              <a:t> pattern </a:t>
            </a:r>
            <a:r>
              <a:rPr lang="it-IT" sz="3200" dirty="0" err="1" smtClean="0"/>
              <a:t>implementation</a:t>
            </a:r>
            <a:endParaRPr lang="it-IT" sz="3200" dirty="0" smtClean="0"/>
          </a:p>
          <a:p>
            <a:pPr lvl="1"/>
            <a:endParaRPr lang="it-IT" dirty="0"/>
          </a:p>
        </p:txBody>
      </p:sp>
    </p:spTree>
    <p:extLst>
      <p:ext uri="{BB962C8B-B14F-4D97-AF65-F5344CB8AC3E}">
        <p14:creationId xmlns:p14="http://schemas.microsoft.com/office/powerpoint/2010/main" val="1096932910"/>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r>
              <a:rPr lang="it-IT" dirty="0" err="1" smtClean="0"/>
              <a:t>transaction</a:t>
            </a:r>
            <a:r>
              <a:rPr lang="it-IT" dirty="0" smtClean="0"/>
              <a:t> </a:t>
            </a:r>
            <a:r>
              <a:rPr lang="it-IT" dirty="0" err="1" smtClean="0"/>
              <a:t>issues</a:t>
            </a:r>
            <a:endParaRPr lang="it-IT" dirty="0"/>
          </a:p>
        </p:txBody>
      </p:sp>
      <p:sp>
        <p:nvSpPr>
          <p:cNvPr id="3" name="Segnaposto contenuto 2"/>
          <p:cNvSpPr>
            <a:spLocks noGrp="1"/>
          </p:cNvSpPr>
          <p:nvPr>
            <p:ph idx="1"/>
          </p:nvPr>
        </p:nvSpPr>
        <p:spPr/>
        <p:txBody>
          <a:bodyPr/>
          <a:lstStyle/>
          <a:p>
            <a:endParaRPr lang="it-IT" dirty="0" smtClean="0"/>
          </a:p>
          <a:p>
            <a:r>
              <a:rPr lang="it-IT" dirty="0" err="1" smtClean="0"/>
              <a:t>Transaction</a:t>
            </a:r>
            <a:r>
              <a:rPr lang="it-IT" dirty="0" smtClean="0"/>
              <a:t> model: </a:t>
            </a:r>
            <a:r>
              <a:rPr lang="it-IT" dirty="0" err="1" smtClean="0"/>
              <a:t>example</a:t>
            </a:r>
            <a:r>
              <a:rPr lang="it-IT" dirty="0" smtClean="0"/>
              <a:t> of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cocnsists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yhat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a:t>
            </a:r>
            <a:r>
              <a:rPr lang="it-IT" dirty="0" err="1" smtClean="0"/>
              <a:t>brojer</a:t>
            </a:r>
            <a:r>
              <a:rPr lang="it-IT" dirty="0" smtClean="0"/>
              <a:t> </a:t>
            </a:r>
            <a:r>
              <a:rPr lang="it-IT" dirty="0" err="1" smtClean="0"/>
              <a:t>guarantees</a:t>
            </a:r>
            <a:r>
              <a:rPr lang="it-IT" dirty="0" smtClean="0"/>
              <a:t> </a:t>
            </a:r>
            <a:r>
              <a:rPr lang="it-IT" dirty="0" err="1" smtClean="0"/>
              <a:t>that</a:t>
            </a:r>
            <a:r>
              <a:rPr lang="it-IT" dirty="0" smtClean="0"/>
              <a:t> </a:t>
            </a:r>
            <a:r>
              <a:rPr lang="it-IT" dirty="0" err="1" smtClean="0"/>
              <a:t>ebìvents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alo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a:t>
            </a:r>
          </a:p>
          <a:p>
            <a:pPr lvl="1"/>
            <a:endParaRPr lang="it-IT" dirty="0" smtClean="0"/>
          </a:p>
          <a:p>
            <a:pPr lvl="1"/>
            <a:r>
              <a:rPr lang="it-IT" dirty="0" err="1" smtClean="0"/>
              <a:t>Drawbacks</a:t>
            </a:r>
            <a:r>
              <a:rPr lang="it-IT" dirty="0" smtClean="0"/>
              <a:t> of </a:t>
            </a:r>
            <a:r>
              <a:rPr lang="it-IT" dirty="0" err="1" smtClean="0"/>
              <a:t>this</a:t>
            </a:r>
            <a:r>
              <a:rPr lang="it-IT" dirty="0" smtClean="0"/>
              <a:t> </a:t>
            </a:r>
            <a:r>
              <a:rPr lang="it-IT" dirty="0" err="1" smtClean="0"/>
              <a:t>approch</a:t>
            </a:r>
            <a:r>
              <a:rPr lang="it-IT" dirty="0" smtClean="0"/>
              <a:t>:</a:t>
            </a:r>
          </a:p>
          <a:p>
            <a:pPr lvl="2"/>
            <a:r>
              <a:rPr lang="it-IT" dirty="0" smtClean="0"/>
              <a:t>Programming model more </a:t>
            </a:r>
            <a:r>
              <a:rPr lang="it-IT" dirty="0" err="1" smtClean="0"/>
              <a:t>complex</a:t>
            </a:r>
            <a:endParaRPr lang="it-IT" dirty="0" smtClean="0"/>
          </a:p>
          <a:p>
            <a:pPr lvl="2"/>
            <a:r>
              <a:rPr lang="it-IT" dirty="0" smtClean="0"/>
              <a:t>The </a:t>
            </a:r>
            <a:r>
              <a:rPr lang="it-IT" dirty="0" err="1" smtClean="0"/>
              <a:t>need</a:t>
            </a:r>
            <a:r>
              <a:rPr lang="it-IT" dirty="0" smtClean="0"/>
              <a:t> of </a:t>
            </a:r>
            <a:r>
              <a:rPr lang="it-IT" dirty="0" err="1" smtClean="0"/>
              <a:t>implementing</a:t>
            </a:r>
            <a:r>
              <a:rPr lang="it-IT" dirty="0" smtClean="0"/>
              <a:t> </a:t>
            </a:r>
            <a:r>
              <a:rPr lang="it-IT" dirty="0" err="1" smtClean="0"/>
              <a:t>compansating</a:t>
            </a:r>
            <a:r>
              <a:rPr lang="it-IT" dirty="0" smtClean="0"/>
              <a:t> </a:t>
            </a:r>
            <a:r>
              <a:rPr lang="it-IT" dirty="0" err="1" smtClean="0"/>
              <a:t>transaction</a:t>
            </a:r>
            <a:r>
              <a:rPr lang="it-IT" dirty="0" smtClean="0"/>
              <a:t> to </a:t>
            </a:r>
            <a:r>
              <a:rPr lang="it-IT" dirty="0" err="1" smtClean="0"/>
              <a:t>recover</a:t>
            </a:r>
            <a:r>
              <a:rPr lang="it-IT" dirty="0" smtClean="0"/>
              <a:t> from </a:t>
            </a:r>
            <a:r>
              <a:rPr lang="it-IT" dirty="0" err="1" smtClean="0"/>
              <a:t>application</a:t>
            </a:r>
            <a:r>
              <a:rPr lang="it-IT" dirty="0" smtClean="0"/>
              <a:t>/</a:t>
            </a:r>
            <a:r>
              <a:rPr lang="it-IT" dirty="0" err="1" smtClean="0"/>
              <a:t>infrastructure</a:t>
            </a:r>
            <a:r>
              <a:rPr lang="it-IT" dirty="0" smtClean="0"/>
              <a:t> </a:t>
            </a:r>
            <a:r>
              <a:rPr lang="it-IT" dirty="0" err="1" smtClean="0"/>
              <a:t>failures</a:t>
            </a:r>
            <a:r>
              <a:rPr lang="it-IT" dirty="0"/>
              <a:t>	</a:t>
            </a:r>
          </a:p>
          <a:p>
            <a:pPr lvl="1"/>
            <a:r>
              <a:rPr lang="it-IT" dirty="0" err="1" smtClean="0"/>
              <a:t>Ato</a:t>
            </a:r>
            <a:r>
              <a:rPr lang="it-IT" dirty="0" smtClean="0"/>
              <a:t> mitigate </a:t>
            </a:r>
            <a:r>
              <a:rPr lang="it-IT" dirty="0" err="1" smtClean="0"/>
              <a:t>infrastructure</a:t>
            </a:r>
            <a:r>
              <a:rPr lang="it-IT" dirty="0" smtClean="0"/>
              <a:t> </a:t>
            </a:r>
            <a:r>
              <a:rPr lang="it-IT" dirty="0" err="1" smtClean="0"/>
              <a:t>failure</a:t>
            </a:r>
            <a:r>
              <a:rPr lang="it-IT" dirty="0" smtClean="0"/>
              <a:t> </a:t>
            </a:r>
            <a:r>
              <a:rPr lang="it-IT" dirty="0" err="1" smtClean="0"/>
              <a:t>coming</a:t>
            </a:r>
            <a:r>
              <a:rPr lang="it-IT" dirty="0" smtClean="0"/>
              <a:t> from </a:t>
            </a:r>
            <a:r>
              <a:rPr lang="it-IT" dirty="0" err="1" smtClean="0"/>
              <a:t>message</a:t>
            </a:r>
            <a:r>
              <a:rPr lang="it-IT" smtClean="0"/>
              <a:t> broker:  </a:t>
            </a:r>
            <a:r>
              <a:rPr lang="it-IT" dirty="0" err="1" smtClean="0"/>
              <a:t>mitigating</a:t>
            </a:r>
            <a:r>
              <a:rPr lang="it-IT" dirty="0" smtClean="0"/>
              <a:t> High Reliability of </a:t>
            </a:r>
            <a:r>
              <a:rPr lang="it-IT" dirty="0" err="1" smtClean="0"/>
              <a:t>message</a:t>
            </a:r>
            <a:r>
              <a:rPr lang="it-IT" dirty="0" smtClean="0"/>
              <a:t> broker</a:t>
            </a:r>
          </a:p>
          <a:p>
            <a:pPr lvl="1"/>
            <a:endParaRPr lang="it-IT" dirty="0"/>
          </a:p>
          <a:p>
            <a:pPr lvl="1"/>
            <a:r>
              <a:rPr lang="it-IT" dirty="0" err="1" smtClean="0"/>
              <a:t>Scheduler</a:t>
            </a:r>
            <a:r>
              <a:rPr lang="it-IT" dirty="0" smtClean="0"/>
              <a:t> </a:t>
            </a:r>
            <a:r>
              <a:rPr lang="it-IT" dirty="0" err="1" smtClean="0"/>
              <a:t>definition</a:t>
            </a:r>
            <a:r>
              <a:rPr lang="it-IT" dirty="0" smtClean="0"/>
              <a:t> and </a:t>
            </a:r>
            <a:r>
              <a:rPr lang="it-IT" dirty="0" err="1" smtClean="0"/>
              <a:t>implementation</a:t>
            </a:r>
            <a:r>
              <a:rPr lang="it-IT" dirty="0" smtClean="0"/>
              <a:t> </a:t>
            </a:r>
            <a:r>
              <a:rPr lang="it-IT" dirty="0" err="1" smtClean="0"/>
              <a:t>details</a:t>
            </a:r>
            <a:endParaRPr lang="it-IT" dirty="0" smtClean="0"/>
          </a:p>
          <a:p>
            <a:pPr lvl="1"/>
            <a:r>
              <a:rPr lang="it-IT" dirty="0" err="1" smtClean="0"/>
              <a:t>poliglot</a:t>
            </a:r>
            <a:r>
              <a:rPr lang="it-IT" dirty="0" smtClean="0"/>
              <a:t> </a:t>
            </a:r>
            <a:r>
              <a:rPr lang="it-IT" dirty="0" err="1" smtClean="0"/>
              <a:t>persistance</a:t>
            </a:r>
            <a:r>
              <a:rPr lang="it-IT" dirty="0" smtClean="0"/>
              <a:t> pattern </a:t>
            </a:r>
            <a:r>
              <a:rPr lang="it-IT" dirty="0" err="1" smtClean="0"/>
              <a:t>implementation</a:t>
            </a:r>
            <a:endParaRPr lang="it-IT" dirty="0" smtClean="0"/>
          </a:p>
          <a:p>
            <a:pPr lvl="1"/>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a:t>architecture</a:t>
            </a:r>
            <a:r>
              <a:rPr lang="it-IT" dirty="0"/>
              <a:t> System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Apache Kafka</a:t>
            </a:r>
            <a:endParaRPr lang="it-IT" dirty="0"/>
          </a:p>
        </p:txBody>
      </p:sp>
      <p:sp>
        <p:nvSpPr>
          <p:cNvPr id="3" name="Segnaposto contenuto 2"/>
          <p:cNvSpPr>
            <a:spLocks noGrp="1"/>
          </p:cNvSpPr>
          <p:nvPr>
            <p:ph idx="1"/>
          </p:nvPr>
        </p:nvSpPr>
        <p:spPr/>
        <p:txBody>
          <a:bodyPr/>
          <a:lstStyle/>
          <a:p>
            <a:r>
              <a:rPr lang="en-US" sz="2800" dirty="0"/>
              <a:t>The project aims to provide a unified, high-throughput, low-latency platform for handling real-time data feeds. The design is heavily influenced by transaction logs. It is a messaging system, similar to traditional messaging systems like </a:t>
            </a:r>
            <a:r>
              <a:rPr lang="en-US" sz="2800" dirty="0" err="1"/>
              <a:t>RabbitMQ</a:t>
            </a:r>
            <a:r>
              <a:rPr lang="en-US" sz="2800" dirty="0"/>
              <a:t>, </a:t>
            </a:r>
            <a:r>
              <a:rPr lang="en-US" sz="2800" dirty="0" err="1"/>
              <a:t>ActiveMQ</a:t>
            </a:r>
            <a:r>
              <a:rPr lang="en-US" sz="2800" dirty="0"/>
              <a:t>, </a:t>
            </a:r>
            <a:r>
              <a:rPr lang="en-US" sz="2800" dirty="0" err="1"/>
              <a:t>MQSeries</a:t>
            </a:r>
            <a:r>
              <a:rPr lang="en-US" sz="2800" dirty="0"/>
              <a:t>, but it’s ideal for log aggregation, persistent messaging, fast (_hundreds_ of megabytes per second!)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Apache 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dirty="0"/>
              <a:t>In Kafka, a </a:t>
            </a:r>
            <a:r>
              <a:rPr lang="it-IT" sz="2800" i="1" dirty="0" err="1"/>
              <a:t>topic</a:t>
            </a:r>
            <a:r>
              <a:rPr lang="it-IT" sz="2800" dirty="0"/>
              <a:t> </a:t>
            </a:r>
            <a:r>
              <a:rPr lang="it-IT" sz="2800" dirty="0" err="1"/>
              <a:t>is</a:t>
            </a:r>
            <a:r>
              <a:rPr lang="it-IT" sz="2800" dirty="0"/>
              <a:t> a </a:t>
            </a:r>
            <a:r>
              <a:rPr lang="it-IT" sz="2800" dirty="0" err="1"/>
              <a:t>category</a:t>
            </a:r>
            <a:r>
              <a:rPr lang="it-IT" sz="2800" dirty="0"/>
              <a:t>, </a:t>
            </a:r>
            <a:r>
              <a:rPr lang="it-IT" sz="2800" dirty="0" err="1"/>
              <a:t>similar</a:t>
            </a:r>
            <a:r>
              <a:rPr lang="it-IT" sz="2800" dirty="0"/>
              <a:t> to a JMS </a:t>
            </a:r>
            <a:r>
              <a:rPr lang="it-IT" sz="2800" dirty="0" err="1"/>
              <a:t>destination</a:t>
            </a:r>
            <a:r>
              <a:rPr lang="it-IT" sz="2800" dirty="0"/>
              <a:t> or </a:t>
            </a:r>
            <a:r>
              <a:rPr lang="it-IT" sz="2800" dirty="0" err="1"/>
              <a:t>both</a:t>
            </a:r>
            <a:r>
              <a:rPr lang="it-IT" sz="2800" dirty="0"/>
              <a:t> an AMQP </a:t>
            </a:r>
            <a:r>
              <a:rPr lang="it-IT" sz="2800" dirty="0" err="1"/>
              <a:t>exchange</a:t>
            </a:r>
            <a:r>
              <a:rPr lang="it-IT" sz="2800" dirty="0"/>
              <a:t> and </a:t>
            </a:r>
            <a:r>
              <a:rPr lang="it-IT" sz="2800" dirty="0" err="1"/>
              <a:t>queue</a:t>
            </a:r>
            <a:r>
              <a:rPr lang="it-IT" sz="2800" dirty="0"/>
              <a:t>. </a:t>
            </a:r>
            <a:r>
              <a:rPr lang="it-IT" sz="2800" dirty="0" err="1"/>
              <a:t>Topics</a:t>
            </a:r>
            <a:r>
              <a:rPr lang="it-IT" sz="2800" dirty="0"/>
              <a:t> are </a:t>
            </a:r>
            <a:r>
              <a:rPr lang="it-IT" sz="2800" dirty="0" err="1"/>
              <a:t>partitioned</a:t>
            </a:r>
            <a:r>
              <a:rPr lang="it-IT" sz="2800" dirty="0"/>
              <a:t>, and the </a:t>
            </a:r>
            <a:r>
              <a:rPr lang="it-IT" sz="2800" dirty="0" err="1"/>
              <a:t>choice</a:t>
            </a:r>
            <a:r>
              <a:rPr lang="it-IT" sz="2800" dirty="0"/>
              <a:t> of </a:t>
            </a:r>
            <a:r>
              <a:rPr lang="it-IT" sz="2800" dirty="0" err="1"/>
              <a:t>which</a:t>
            </a:r>
            <a:r>
              <a:rPr lang="it-IT" sz="2800" dirty="0"/>
              <a:t> of a </a:t>
            </a:r>
            <a:r>
              <a:rPr lang="it-IT" sz="2800" dirty="0" err="1"/>
              <a:t>topic’s</a:t>
            </a:r>
            <a:r>
              <a:rPr lang="it-IT" sz="2800" dirty="0"/>
              <a:t> </a:t>
            </a:r>
            <a:r>
              <a:rPr lang="it-IT" sz="2800" dirty="0" err="1"/>
              <a:t>partition</a:t>
            </a:r>
            <a:r>
              <a:rPr lang="it-IT" sz="2800" dirty="0"/>
              <a:t> a message </a:t>
            </a:r>
            <a:r>
              <a:rPr lang="it-IT" sz="2800" dirty="0" err="1"/>
              <a:t>should</a:t>
            </a:r>
            <a:r>
              <a:rPr lang="it-IT" sz="2800" dirty="0"/>
              <a:t> be </a:t>
            </a:r>
            <a:r>
              <a:rPr lang="it-IT" sz="2800" dirty="0" err="1"/>
              <a:t>sent</a:t>
            </a:r>
            <a:r>
              <a:rPr lang="it-IT" sz="2800" dirty="0"/>
              <a:t> to </a:t>
            </a:r>
            <a:r>
              <a:rPr lang="it-IT" sz="2800" dirty="0" err="1"/>
              <a:t>is</a:t>
            </a:r>
            <a:r>
              <a:rPr lang="it-IT" sz="2800" dirty="0"/>
              <a:t> made by the message producer. </a:t>
            </a:r>
            <a:r>
              <a:rPr lang="it-IT" sz="2800" dirty="0" err="1"/>
              <a:t>Each</a:t>
            </a:r>
            <a:r>
              <a:rPr lang="it-IT" sz="2800" dirty="0"/>
              <a:t> message in the </a:t>
            </a:r>
            <a:r>
              <a:rPr lang="it-IT" sz="2800" dirty="0" err="1"/>
              <a:t>partition</a:t>
            </a:r>
            <a:r>
              <a:rPr lang="it-IT" sz="2800" dirty="0"/>
              <a:t> </a:t>
            </a:r>
            <a:r>
              <a:rPr lang="it-IT" sz="2800" dirty="0" err="1"/>
              <a:t>is</a:t>
            </a:r>
            <a:r>
              <a:rPr lang="it-IT" sz="2800" dirty="0"/>
              <a:t> </a:t>
            </a:r>
            <a:r>
              <a:rPr lang="it-IT" sz="2800" dirty="0" err="1"/>
              <a:t>assigned</a:t>
            </a:r>
            <a:r>
              <a:rPr lang="it-IT" sz="2800" dirty="0"/>
              <a:t> a </a:t>
            </a:r>
            <a:r>
              <a:rPr lang="it-IT" sz="2800" dirty="0" err="1"/>
              <a:t>unique</a:t>
            </a:r>
            <a:r>
              <a:rPr lang="it-IT" sz="2800" dirty="0"/>
              <a:t> </a:t>
            </a:r>
            <a:r>
              <a:rPr lang="it-IT" sz="2800" dirty="0" err="1"/>
              <a:t>sequenced</a:t>
            </a:r>
            <a:r>
              <a:rPr lang="it-IT" sz="2800" dirty="0"/>
              <a:t> ID, </a:t>
            </a:r>
            <a:r>
              <a:rPr lang="it-IT" sz="2800" dirty="0" err="1"/>
              <a:t>its</a:t>
            </a:r>
            <a:r>
              <a:rPr lang="it-IT" sz="2800" dirty="0"/>
              <a:t> </a:t>
            </a:r>
            <a:r>
              <a:rPr lang="it-IT" sz="2800" i="1" dirty="0"/>
              <a:t>offset</a:t>
            </a:r>
            <a:r>
              <a:rPr lang="it-IT" sz="2800" dirty="0"/>
              <a:t>. More </a:t>
            </a:r>
            <a:r>
              <a:rPr lang="it-IT" sz="2800" dirty="0" err="1"/>
              <a:t>partitions</a:t>
            </a:r>
            <a:r>
              <a:rPr lang="it-IT" sz="2800" dirty="0"/>
              <a:t> </a:t>
            </a:r>
            <a:r>
              <a:rPr lang="it-IT" sz="2800" dirty="0" err="1"/>
              <a:t>allow</a:t>
            </a:r>
            <a:r>
              <a:rPr lang="it-IT" sz="2800" dirty="0"/>
              <a:t> </a:t>
            </a:r>
            <a:r>
              <a:rPr lang="it-IT" sz="2800" dirty="0" err="1"/>
              <a:t>greater</a:t>
            </a:r>
            <a:r>
              <a:rPr lang="it-IT" sz="2800" dirty="0"/>
              <a:t> </a:t>
            </a:r>
            <a:r>
              <a:rPr lang="it-IT" sz="2800" dirty="0" err="1"/>
              <a:t>parallelism</a:t>
            </a:r>
            <a:r>
              <a:rPr lang="it-IT" sz="2800" dirty="0"/>
              <a:t> for </a:t>
            </a:r>
            <a:r>
              <a:rPr lang="it-IT" sz="2800" dirty="0" err="1"/>
              <a:t>consumption</a:t>
            </a:r>
            <a:r>
              <a:rPr lang="it-IT" sz="2800" dirty="0"/>
              <a:t>, </a:t>
            </a:r>
            <a:r>
              <a:rPr lang="it-IT" sz="2800" dirty="0" err="1"/>
              <a:t>but</a:t>
            </a:r>
            <a:r>
              <a:rPr lang="it-IT" sz="2800" dirty="0"/>
              <a:t> </a:t>
            </a:r>
            <a:r>
              <a:rPr lang="it-IT" sz="2800" dirty="0" err="1"/>
              <a:t>this</a:t>
            </a:r>
            <a:r>
              <a:rPr lang="it-IT" sz="2800" dirty="0"/>
              <a:t> </a:t>
            </a:r>
            <a:r>
              <a:rPr lang="it-IT" sz="2800" dirty="0" err="1"/>
              <a:t>will</a:t>
            </a:r>
            <a:r>
              <a:rPr lang="it-IT" sz="2800" dirty="0"/>
              <a:t> </a:t>
            </a:r>
            <a:r>
              <a:rPr lang="it-IT" sz="2800" dirty="0" err="1"/>
              <a:t>also</a:t>
            </a:r>
            <a:r>
              <a:rPr lang="it-IT" sz="2800" dirty="0"/>
              <a:t> </a:t>
            </a:r>
            <a:r>
              <a:rPr lang="it-IT" sz="2800" dirty="0" err="1"/>
              <a:t>result</a:t>
            </a:r>
            <a:r>
              <a:rPr lang="it-IT" sz="2800" dirty="0"/>
              <a:t> in more </a:t>
            </a:r>
            <a:r>
              <a:rPr lang="it-IT" sz="2800" dirty="0" err="1"/>
              <a:t>files</a:t>
            </a:r>
            <a:r>
              <a:rPr lang="it-IT" sz="2800" dirty="0"/>
              <a:t> </a:t>
            </a:r>
            <a:r>
              <a:rPr lang="it-IT" sz="2800" dirty="0" err="1"/>
              <a:t>across</a:t>
            </a:r>
            <a:r>
              <a:rPr lang="it-IT" sz="2800" dirty="0"/>
              <a:t> the brokers.</a:t>
            </a:r>
          </a:p>
          <a:p>
            <a:r>
              <a:rPr lang="it-IT" sz="2800" i="1" dirty="0" err="1"/>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a:t>Like </a:t>
            </a:r>
            <a:r>
              <a:rPr lang="it-IT" sz="2800" u="sng" dirty="0">
                <a:hlinkClick r:id="rId2"/>
              </a:rPr>
              <a:t>Spring XD</a:t>
            </a:r>
            <a:r>
              <a:rPr lang="it-IT" sz="2800" dirty="0"/>
              <a:t> and </a:t>
            </a:r>
            <a:r>
              <a:rPr lang="it-IT" sz="2800" dirty="0" err="1"/>
              <a:t>numerous</a:t>
            </a:r>
            <a:r>
              <a:rPr lang="it-IT" sz="2800" dirty="0"/>
              <a:t> </a:t>
            </a:r>
            <a:r>
              <a:rPr lang="it-IT" sz="2800" dirty="0" err="1"/>
              <a:t>other</a:t>
            </a:r>
            <a:r>
              <a:rPr lang="it-IT" sz="2800" dirty="0"/>
              <a:t> </a:t>
            </a:r>
            <a:r>
              <a:rPr lang="it-IT" sz="2800" dirty="0" err="1"/>
              <a:t>distributed</a:t>
            </a:r>
            <a:r>
              <a:rPr lang="it-IT" sz="2800" dirty="0"/>
              <a:t> </a:t>
            </a:r>
            <a:r>
              <a:rPr lang="it-IT" sz="2800" dirty="0" err="1"/>
              <a:t>system</a:t>
            </a:r>
            <a:r>
              <a:rPr lang="it-IT" sz="2800" dirty="0"/>
              <a:t>, Apache Kafka </a:t>
            </a:r>
            <a:r>
              <a:rPr lang="it-IT" sz="2800" dirty="0" err="1"/>
              <a:t>uses</a:t>
            </a:r>
            <a:r>
              <a:rPr lang="it-IT" sz="2800" dirty="0"/>
              <a:t> Apache </a:t>
            </a:r>
            <a:r>
              <a:rPr lang="it-IT" sz="2800" dirty="0" err="1"/>
              <a:t>Zookeeper</a:t>
            </a:r>
            <a:r>
              <a:rPr lang="it-IT" sz="2800" dirty="0"/>
              <a:t> to coordinate cluster information. 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dirty="0" err="1"/>
              <a:t>yet</a:t>
            </a:r>
            <a:r>
              <a:rPr lang="it-IT" sz="2800" dirty="0"/>
              <a:t> </a:t>
            </a:r>
            <a:r>
              <a:rPr lang="it-IT" sz="2800" dirty="0" err="1"/>
              <a:t>another</a:t>
            </a:r>
            <a:r>
              <a:rPr lang="it-IT" sz="2800" dirty="0"/>
              <a:t> </a:t>
            </a:r>
            <a:r>
              <a:rPr lang="it-IT" sz="2800" dirty="0" err="1"/>
              <a:t>reason</a:t>
            </a:r>
            <a:r>
              <a:rPr lang="it-IT" sz="2800" dirty="0"/>
              <a:t> </a:t>
            </a:r>
            <a:r>
              <a:rPr lang="it-IT" sz="2800" dirty="0" err="1"/>
              <a:t>that</a:t>
            </a:r>
            <a:r>
              <a:rPr lang="it-IT" sz="2800" dirty="0"/>
              <a:t> </a:t>
            </a:r>
            <a:r>
              <a:rPr lang="it-IT" sz="2800" u="sng" dirty="0">
                <a:hlinkClick r:id="rId3"/>
              </a:rPr>
              <a:t>Spring </a:t>
            </a:r>
            <a:r>
              <a:rPr lang="it-IT" sz="2800" u="sng" dirty="0" err="1">
                <a:hlinkClick r:id="rId3"/>
              </a:rPr>
              <a:t>Cloud</a:t>
            </a:r>
            <a:r>
              <a:rPr lang="it-IT" sz="2800" dirty="0"/>
              <a:t> </a:t>
            </a:r>
            <a:r>
              <a:rPr lang="it-IT" sz="2800" dirty="0" err="1"/>
              <a:t>has</a:t>
            </a:r>
            <a:r>
              <a:rPr lang="it-IT" sz="2800" dirty="0"/>
              <a:t> </a:t>
            </a:r>
            <a:r>
              <a:rPr lang="it-IT" sz="2800" dirty="0" err="1"/>
              <a:t>forthcoming</a:t>
            </a:r>
            <a:r>
              <a:rPr lang="it-IT" sz="2800" dirty="0"/>
              <a:t> </a:t>
            </a:r>
            <a:r>
              <a:rPr lang="it-IT" sz="2800" dirty="0" err="1"/>
              <a:t>support</a:t>
            </a:r>
            <a:r>
              <a:rPr lang="it-IT" sz="2800" dirty="0"/>
              <a:t> for </a:t>
            </a:r>
            <a:r>
              <a:rPr lang="it-IT" sz="2800" dirty="0" err="1"/>
              <a:t>it</a:t>
            </a:r>
            <a:r>
              <a:rPr lang="it-IT" sz="2800" dirty="0"/>
              <a:t>..).</a:t>
            </a:r>
          </a:p>
          <a:p>
            <a:r>
              <a:rPr lang="it-IT" sz="2800" dirty="0" err="1"/>
              <a:t>Zookeeper</a:t>
            </a:r>
            <a:r>
              <a:rPr lang="it-IT" sz="2800" dirty="0"/>
              <a:t> </a:t>
            </a:r>
            <a:r>
              <a:rPr lang="it-IT" sz="2800" dirty="0" err="1"/>
              <a:t>is</a:t>
            </a:r>
            <a:r>
              <a:rPr lang="it-IT" sz="2800" dirty="0"/>
              <a:t> </a:t>
            </a:r>
            <a:r>
              <a:rPr lang="it-IT" sz="2800" dirty="0" err="1"/>
              <a:t>very</a:t>
            </a:r>
            <a:r>
              <a:rPr lang="it-IT" sz="2800" dirty="0"/>
              <a:t> </a:t>
            </a:r>
            <a:r>
              <a:rPr lang="it-IT" sz="2800" dirty="0" err="1"/>
              <a:t>present</a:t>
            </a:r>
            <a:r>
              <a:rPr lang="it-IT" sz="2800" dirty="0"/>
              <a:t> in </a:t>
            </a:r>
            <a:r>
              <a:rPr lang="it-IT" sz="2800" dirty="0" err="1"/>
              <a:t>your</a:t>
            </a:r>
            <a:r>
              <a:rPr lang="it-IT" sz="2800" dirty="0"/>
              <a:t> </a:t>
            </a:r>
            <a:r>
              <a:rPr lang="it-IT" sz="2800" dirty="0" err="1"/>
              <a:t>interactions</a:t>
            </a:r>
            <a:r>
              <a:rPr lang="it-IT" sz="2800" dirty="0"/>
              <a:t> with Apache Kafka. Apache Kafka </a:t>
            </a:r>
            <a:r>
              <a:rPr lang="it-IT" sz="2800" dirty="0" err="1"/>
              <a:t>has</a:t>
            </a:r>
            <a:r>
              <a:rPr lang="it-IT" sz="2800" dirty="0"/>
              <a:t>, for </a:t>
            </a:r>
            <a:r>
              <a:rPr lang="it-IT" sz="2800" dirty="0" err="1"/>
              <a:t>example</a:t>
            </a:r>
            <a:r>
              <a:rPr lang="it-IT" sz="2800" dirty="0"/>
              <a:t>, </a:t>
            </a:r>
            <a:r>
              <a:rPr lang="it-IT" sz="2800" dirty="0" err="1"/>
              <a:t>two</a:t>
            </a:r>
            <a:r>
              <a:rPr lang="it-IT" sz="2800" dirty="0"/>
              <a:t> </a:t>
            </a:r>
            <a:r>
              <a:rPr lang="it-IT" sz="2800" dirty="0" err="1"/>
              <a:t>different</a:t>
            </a:r>
            <a:r>
              <a:rPr lang="it-IT" sz="2800" dirty="0"/>
              <a:t> </a:t>
            </a:r>
            <a:r>
              <a:rPr lang="it-IT" sz="2800" dirty="0" err="1"/>
              <a:t>APIs</a:t>
            </a:r>
            <a:r>
              <a:rPr lang="it-IT" sz="2800" dirty="0"/>
              <a:t> for </a:t>
            </a:r>
            <a:r>
              <a:rPr lang="it-IT" sz="2800" dirty="0" err="1"/>
              <a:t>acting</a:t>
            </a:r>
            <a:r>
              <a:rPr lang="it-IT" sz="2800" dirty="0"/>
              <a:t> </a:t>
            </a:r>
            <a:r>
              <a:rPr lang="it-IT" sz="2800" dirty="0" err="1"/>
              <a:t>as</a:t>
            </a:r>
            <a:r>
              <a:rPr lang="it-IT" sz="2800" dirty="0"/>
              <a:t> a consumer. The </a:t>
            </a:r>
            <a:r>
              <a:rPr lang="it-IT" sz="2800" dirty="0" err="1"/>
              <a:t>higher</a:t>
            </a:r>
            <a:r>
              <a:rPr lang="it-IT" sz="2800" dirty="0"/>
              <a:t> </a:t>
            </a:r>
            <a:r>
              <a:rPr lang="it-IT" sz="2800" dirty="0" err="1"/>
              <a:t>level</a:t>
            </a:r>
            <a:r>
              <a:rPr lang="it-IT" sz="2800" dirty="0"/>
              <a:t> API </a:t>
            </a:r>
            <a:r>
              <a:rPr lang="it-IT" sz="2800" dirty="0" err="1"/>
              <a:t>is</a:t>
            </a:r>
            <a:r>
              <a:rPr lang="it-IT" sz="2800" dirty="0"/>
              <a:t> </a:t>
            </a:r>
            <a:r>
              <a:rPr lang="it-IT" sz="2800" dirty="0" err="1"/>
              <a:t>simpler</a:t>
            </a:r>
            <a:r>
              <a:rPr lang="it-IT" sz="2800" dirty="0"/>
              <a:t> to </a:t>
            </a:r>
            <a:r>
              <a:rPr lang="it-IT" sz="2800" dirty="0" err="1"/>
              <a:t>get</a:t>
            </a:r>
            <a:r>
              <a:rPr lang="it-IT" sz="2800" dirty="0"/>
              <a:t> </a:t>
            </a:r>
            <a:r>
              <a:rPr lang="it-IT" sz="2800" dirty="0" err="1"/>
              <a:t>started</a:t>
            </a:r>
            <a:r>
              <a:rPr lang="it-IT" sz="2800" dirty="0"/>
              <a:t> with and </a:t>
            </a:r>
            <a:r>
              <a:rPr lang="it-IT" sz="2800" dirty="0" err="1"/>
              <a:t>it</a:t>
            </a:r>
            <a:r>
              <a:rPr lang="it-IT" sz="2800" dirty="0"/>
              <a:t> </a:t>
            </a:r>
            <a:r>
              <a:rPr lang="it-IT" sz="2800" dirty="0" err="1"/>
              <a:t>handles</a:t>
            </a:r>
            <a:r>
              <a:rPr lang="it-IT" sz="2800" dirty="0"/>
              <a:t> </a:t>
            </a:r>
            <a:r>
              <a:rPr lang="it-IT" sz="2800" dirty="0" err="1"/>
              <a:t>all</a:t>
            </a:r>
            <a:r>
              <a:rPr lang="it-IT" sz="2800" dirty="0"/>
              <a:t> the </a:t>
            </a:r>
            <a:r>
              <a:rPr lang="it-IT" sz="2800" dirty="0" err="1"/>
              <a:t>nuances</a:t>
            </a:r>
            <a:r>
              <a:rPr lang="it-IT" sz="2800" dirty="0"/>
              <a:t> of </a:t>
            </a:r>
            <a:r>
              <a:rPr lang="it-IT" sz="2800" dirty="0" err="1"/>
              <a:t>handling</a:t>
            </a:r>
            <a:r>
              <a:rPr lang="it-IT" sz="2800" dirty="0"/>
              <a:t> </a:t>
            </a:r>
            <a:r>
              <a:rPr lang="it-IT" sz="2800" dirty="0" err="1"/>
              <a:t>partitioning</a:t>
            </a:r>
            <a:r>
              <a:rPr lang="it-IT" sz="2800" dirty="0"/>
              <a:t> and so on. </a:t>
            </a:r>
            <a:r>
              <a:rPr lang="it-IT" sz="2800" dirty="0" err="1"/>
              <a:t>It</a:t>
            </a:r>
            <a:r>
              <a:rPr lang="it-IT" sz="2800" dirty="0"/>
              <a:t> </a:t>
            </a:r>
            <a:r>
              <a:rPr lang="it-IT" sz="2800" dirty="0" err="1"/>
              <a:t>will</a:t>
            </a:r>
            <a:r>
              <a:rPr lang="it-IT" sz="2800" dirty="0"/>
              <a:t> </a:t>
            </a:r>
            <a:r>
              <a:rPr lang="it-IT" sz="2800" dirty="0" err="1"/>
              <a:t>need</a:t>
            </a:r>
            <a:r>
              <a:rPr lang="it-IT" sz="2800" dirty="0"/>
              <a:t> a </a:t>
            </a:r>
            <a:r>
              <a:rPr lang="it-IT" sz="2800" dirty="0" err="1"/>
              <a:t>reference</a:t>
            </a:r>
            <a:r>
              <a:rPr lang="it-IT" sz="2800" dirty="0"/>
              <a:t> to a </a:t>
            </a:r>
            <a:r>
              <a:rPr lang="it-IT" sz="2800" dirty="0" err="1"/>
              <a:t>Zookeeper</a:t>
            </a:r>
            <a:r>
              <a:rPr lang="it-IT" sz="2800" dirty="0"/>
              <a:t> </a:t>
            </a:r>
            <a:r>
              <a:rPr lang="it-IT" sz="2800" dirty="0" err="1"/>
              <a:t>instance</a:t>
            </a:r>
            <a:r>
              <a:rPr lang="it-IT" sz="2800" dirty="0"/>
              <a:t> to </a:t>
            </a:r>
            <a:r>
              <a:rPr lang="it-IT" sz="2800" dirty="0" err="1"/>
              <a:t>keep</a:t>
            </a:r>
            <a:r>
              <a:rPr lang="it-IT" sz="2800" dirty="0"/>
              <a:t> the </a:t>
            </a:r>
            <a:r>
              <a:rPr lang="it-IT" sz="2800" dirty="0" err="1"/>
              <a:t>coordination</a:t>
            </a:r>
            <a:r>
              <a:rPr lang="it-IT" sz="2800" dirty="0"/>
              <a:t> state.</a:t>
            </a:r>
          </a:p>
          <a:p>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endParaRPr lang="it-IT" sz="2400" dirty="0"/>
            </a:p>
          </p:txBody>
        </p:sp>
        <p:cxnSp>
          <p:nvCxnSpPr>
            <p:cNvPr id="76" name="Connettore 2 75"/>
            <p:cNvCxnSpPr>
              <a:stCxn id="12335" idx="2"/>
            </p:cNvCxnSpPr>
            <p:nvPr/>
          </p:nvCxnSpPr>
          <p:spPr bwMode="auto">
            <a:xfrm>
              <a:off x="17992210"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dirty="0" err="1" smtClean="0"/>
              <a:t>Discovery</a:t>
            </a:r>
            <a:r>
              <a:rPr lang="it-IT" dirty="0" smtClean="0"/>
              <a:t> </a:t>
            </a:r>
            <a:r>
              <a:rPr lang="it-IT" dirty="0" err="1" smtClean="0"/>
              <a:t>services</a:t>
            </a:r>
            <a:r>
              <a:rPr lang="it-IT" dirty="0" smtClean="0"/>
              <a:t> </a:t>
            </a:r>
            <a:r>
              <a:rPr lang="it-IT" dirty="0" err="1" smtClean="0"/>
              <a:t>provided</a:t>
            </a:r>
            <a:r>
              <a:rPr lang="it-IT" dirty="0" smtClean="0"/>
              <a:t> by Eureka</a:t>
            </a:r>
          </a:p>
          <a:p>
            <a:r>
              <a:rPr lang="it-IT" dirty="0"/>
              <a:t>PROBLEM: DECOUPLIG REALIZED ALSO WITH SERVICE DISCOVERY WITHOUT P2P WIRING</a:t>
            </a:r>
          </a:p>
          <a:p>
            <a:r>
              <a:rPr lang="it-IT" dirty="0"/>
              <a:t>Go </a:t>
            </a:r>
            <a:r>
              <a:rPr lang="it-IT" dirty="0" err="1"/>
              <a:t>ahead</a:t>
            </a:r>
            <a:r>
              <a:rPr lang="it-IT" dirty="0"/>
              <a:t> p2p </a:t>
            </a:r>
            <a:r>
              <a:rPr lang="it-IT" dirty="0" err="1"/>
              <a:t>wiring</a:t>
            </a:r>
            <a:r>
              <a:rPr lang="it-IT" dirty="0"/>
              <a:t> :EUREKA: DEFINITION</a:t>
            </a:r>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3353041"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9475621"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838724"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6149015"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11799721"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a:t>
            </a:r>
            <a:r>
              <a:rPr lang="it-IT" dirty="0" smtClean="0"/>
              <a:t>: </a:t>
            </a:r>
            <a:r>
              <a:rPr lang="it-IT" dirty="0" err="1" smtClean="0"/>
              <a:t>Load</a:t>
            </a:r>
            <a:r>
              <a:rPr lang="it-IT" dirty="0" smtClean="0"/>
              <a:t> </a:t>
            </a:r>
            <a:r>
              <a:rPr lang="it-IT" dirty="0" err="1" smtClean="0"/>
              <a:t>Balancing</a:t>
            </a:r>
            <a:endParaRPr lang="it-IT" dirty="0"/>
          </a:p>
        </p:txBody>
      </p:sp>
      <p:sp>
        <p:nvSpPr>
          <p:cNvPr id="3" name="Segnaposto contenuto 2"/>
          <p:cNvSpPr>
            <a:spLocks noGrp="1"/>
          </p:cNvSpPr>
          <p:nvPr>
            <p:ph idx="1"/>
          </p:nvPr>
        </p:nvSpPr>
        <p:spPr/>
        <p:txBody>
          <a:bodyPr/>
          <a:lstStyle/>
          <a:p>
            <a:r>
              <a:rPr lang="it-IT" dirty="0" err="1" smtClean="0"/>
              <a:t>Ribbon</a:t>
            </a:r>
            <a:endParaRPr lang="it-IT" dirty="0" smtClean="0"/>
          </a:p>
          <a:p>
            <a:r>
              <a:rPr lang="it-IT" dirty="0" err="1" smtClean="0"/>
              <a:t>Lod</a:t>
            </a:r>
            <a:r>
              <a:rPr lang="it-IT" dirty="0" smtClean="0"/>
              <a:t> </a:t>
            </a:r>
            <a:r>
              <a:rPr lang="it-IT" dirty="0" err="1" smtClean="0"/>
              <a:t>balancing</a:t>
            </a:r>
            <a:r>
              <a:rPr lang="it-IT" dirty="0" smtClean="0"/>
              <a:t> </a:t>
            </a:r>
            <a:r>
              <a:rPr lang="it-IT" dirty="0" err="1" smtClean="0"/>
              <a:t>without</a:t>
            </a:r>
            <a:r>
              <a:rPr lang="it-IT" dirty="0" smtClean="0"/>
              <a:t> </a:t>
            </a:r>
            <a:r>
              <a:rPr lang="it-IT" dirty="0" err="1" smtClean="0"/>
              <a:t>configuing</a:t>
            </a:r>
            <a:r>
              <a:rPr lang="it-IT" dirty="0" smtClean="0"/>
              <a:t> </a:t>
            </a:r>
            <a:r>
              <a:rPr lang="it-IT" dirty="0" err="1" smtClean="0"/>
              <a:t>load</a:t>
            </a:r>
            <a:r>
              <a:rPr lang="it-IT" dirty="0" smtClean="0"/>
              <a:t> </a:t>
            </a:r>
            <a:r>
              <a:rPr lang="it-IT" dirty="0" err="1" smtClean="0"/>
              <a:t>balancer</a:t>
            </a:r>
            <a:r>
              <a:rPr lang="it-IT" dirty="0" smtClean="0"/>
              <a:t> </a:t>
            </a:r>
            <a:r>
              <a:rPr lang="it-IT" dirty="0" err="1" smtClean="0"/>
              <a:t>adding</a:t>
            </a:r>
            <a:r>
              <a:rPr lang="it-IT" dirty="0" smtClean="0"/>
              <a:t> </a:t>
            </a:r>
            <a:r>
              <a:rPr lang="it-IT" dirty="0" err="1" smtClean="0"/>
              <a:t>reference</a:t>
            </a:r>
            <a:r>
              <a:rPr lang="it-IT" dirty="0" smtClean="0"/>
              <a:t> of the new </a:t>
            </a:r>
            <a:r>
              <a:rPr lang="it-IT" dirty="0" err="1" smtClean="0"/>
              <a:t>services</a:t>
            </a:r>
            <a:r>
              <a:rPr lang="it-IT" dirty="0" smtClean="0"/>
              <a:t> </a:t>
            </a:r>
          </a:p>
          <a:p>
            <a:r>
              <a:rPr lang="it-IT" dirty="0" smtClean="0"/>
              <a:t>Made </a:t>
            </a:r>
            <a:r>
              <a:rPr lang="it-IT" dirty="0" err="1" smtClean="0"/>
              <a:t>only</a:t>
            </a:r>
            <a:r>
              <a:rPr lang="it-IT" dirty="0" smtClean="0"/>
              <a:t> with the </a:t>
            </a:r>
            <a:r>
              <a:rPr lang="it-IT" dirty="0" err="1" smtClean="0"/>
              <a:t>deploy</a:t>
            </a:r>
            <a:r>
              <a:rPr lang="it-IT" dirty="0" smtClean="0"/>
              <a:t> of a new service</a:t>
            </a:r>
          </a:p>
          <a:p>
            <a:r>
              <a:rPr lang="it-IT" dirty="0" err="1" smtClean="0"/>
              <a:t>Implementation</a:t>
            </a:r>
            <a:r>
              <a:rPr lang="it-IT" dirty="0" smtClean="0"/>
              <a:t> </a:t>
            </a:r>
            <a:r>
              <a:rPr lang="it-IT" dirty="0" err="1" smtClean="0"/>
              <a:t>details</a:t>
            </a:r>
            <a:endParaRPr lang="it-IT" dirty="0" smtClean="0"/>
          </a:p>
          <a:p>
            <a:endParaRPr lang="it-IT" dirty="0" smtClean="0"/>
          </a:p>
          <a:p>
            <a:endParaRPr lang="it-IT" dirty="0"/>
          </a:p>
        </p:txBody>
      </p:sp>
    </p:spTree>
    <p:extLst>
      <p:ext uri="{BB962C8B-B14F-4D97-AF65-F5344CB8AC3E}">
        <p14:creationId xmlns:p14="http://schemas.microsoft.com/office/powerpoint/2010/main" val="103655453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8960819" y="32477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0323922" y="17739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 name="Gruppo 4"/>
          <p:cNvGrpSpPr/>
          <p:nvPr/>
        </p:nvGrpSpPr>
        <p:grpSpPr>
          <a:xfrm>
            <a:off x="9916890" y="4573147"/>
            <a:ext cx="2736055" cy="1881887"/>
            <a:chOff x="6224764" y="4571956"/>
            <a:chExt cx="2736055" cy="1881887"/>
          </a:xfrm>
        </p:grpSpPr>
        <p:cxnSp>
          <p:nvCxnSpPr>
            <p:cNvPr id="89" name="Connettore 2 88"/>
            <p:cNvCxnSpPr>
              <a:stCxn id="84" idx="2"/>
              <a:endCxn id="11" idx="0"/>
            </p:cNvCxnSpPr>
            <p:nvPr/>
          </p:nvCxnSpPr>
          <p:spPr bwMode="auto">
            <a:xfrm>
              <a:off x="7592793" y="5305381"/>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6224764" y="4571956"/>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31" name="Rettangolo arrotondato 130"/>
          <p:cNvSpPr/>
          <p:nvPr/>
        </p:nvSpPr>
        <p:spPr bwMode="auto">
          <a:xfrm rot="16200000">
            <a:off x="2906805" y="81258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5634213" y="72008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10830838" y="111696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11288038" y="103281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11288037" y="67161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11152306" y="64550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574063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9504394" y="84842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13147822" y="87451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7464006" y="72008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11227769" y="7200821"/>
            <a:ext cx="60269" cy="1283473"/>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11288038" y="7200821"/>
            <a:ext cx="3583159"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33"/>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65"/>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0" presetClass="entr" presetSubtype="0" fill="hold" grpId="0" nodeType="clickEffect">
                                  <p:stCondLst>
                                    <p:cond delay="0"/>
                                  </p:stCondLst>
                                  <p:childTnLst>
                                    <p:set>
                                      <p:cBhvr>
                                        <p:cTn id="38" dur="1" fill="hold">
                                          <p:stCondLst>
                                            <p:cond delay="0"/>
                                          </p:stCondLst>
                                        </p:cTn>
                                        <p:tgtEl>
                                          <p:spTgt spid="8"/>
                                        </p:tgtEl>
                                        <p:attrNameLst>
                                          <p:attrName>style.visibility</p:attrName>
                                        </p:attrNameLst>
                                      </p:cBhvr>
                                      <p:to>
                                        <p:strVal val="visible"/>
                                      </p:to>
                                    </p:set>
                                    <p:animEffect transition="in" filter="fade">
                                      <p:cBhvr>
                                        <p:cTn id="3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1" grpId="0" animBg="1"/>
      <p:bldP spid="60" grpId="0" animBg="1"/>
      <p:bldP spid="65" grpId="0" animBg="1"/>
      <p:bldP spid="8" grpId="0" animBg="1"/>
    </p:bld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Abstract</a:t>
            </a:r>
            <a:r>
              <a:rPr lang="it-IT" smtClean="0"/>
              <a:t>	</a:t>
            </a:r>
            <a:r>
              <a:rPr lang="it-IT" smtClean="0"/>
              <a:t> </a:t>
            </a:r>
            <a:endParaRPr lang="it-IT" dirty="0"/>
          </a:p>
        </p:txBody>
      </p:sp>
      <p:sp>
        <p:nvSpPr>
          <p:cNvPr id="3" name="Segnaposto contenuto 2"/>
          <p:cNvSpPr>
            <a:spLocks noGrp="1"/>
          </p:cNvSpPr>
          <p:nvPr>
            <p:ph idx="1"/>
          </p:nvPr>
        </p:nvSpPr>
        <p:spPr/>
        <p:txBody>
          <a:bodyPr/>
          <a:lstStyle/>
          <a:p>
            <a:r>
              <a:rPr lang="en-US" dirty="0"/>
              <a:t>It 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6" name="Picture 2"/>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26704" y="5850415"/>
            <a:ext cx="7794956" cy="62788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7727504" y="4841778"/>
            <a:ext cx="11593288" cy="381642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38016" y="0"/>
            <a:ext cx="4138016" cy="502123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60110746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web/Smart </a:t>
            </a:r>
            <a:r>
              <a:rPr lang="it-IT" sz="2800" dirty="0" err="1" smtClean="0"/>
              <a:t>fone</a:t>
            </a:r>
            <a:r>
              <a:rPr lang="it-IT" sz="2800" dirty="0" smtClean="0"/>
              <a:t> </a:t>
            </a:r>
            <a:r>
              <a:rPr lang="it-IT" sz="2800" dirty="0" err="1" smtClean="0"/>
              <a:t>application</a:t>
            </a:r>
            <a:r>
              <a:rPr lang="it-IT" sz="2800" dirty="0" smtClean="0"/>
              <a:t> the </a:t>
            </a:r>
            <a:r>
              <a:rPr lang="it-IT" sz="2800" dirty="0" err="1" smtClean="0"/>
              <a:t>comupter</a:t>
            </a:r>
            <a:r>
              <a:rPr lang="it-IT" sz="2800" dirty="0" smtClean="0"/>
              <a:t>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of this ecological delivery company according to his delivery plan each morning program the expected battery changes that will reasonably occur during a day. By means of a mobile application (web application) he will book one or more fresh batteries supplied by the stations distributed in the city.</a:t>
            </a:r>
            <a:endParaRPr lang="it-IT" sz="2800" dirty="0"/>
          </a:p>
          <a:p>
            <a:pPr lvl="1" eaLnBrk="1" hangingPunct="1"/>
            <a:r>
              <a:rPr lang="it-IT" sz="2800" dirty="0" smtClean="0"/>
              <a:t>By </a:t>
            </a:r>
            <a:r>
              <a:rPr lang="it-IT" sz="2800" dirty="0" err="1" smtClean="0"/>
              <a:t>means</a:t>
            </a:r>
            <a:r>
              <a:rPr lang="it-IT" sz="2800" dirty="0" smtClean="0"/>
              <a:t> of a </a:t>
            </a:r>
            <a:r>
              <a:rPr lang="it-IT" sz="2800" dirty="0" err="1" smtClean="0"/>
              <a:t>smart</a:t>
            </a:r>
            <a:r>
              <a:rPr lang="it-IT" sz="2800" dirty="0" smtClean="0"/>
              <a:t> cockpit </a:t>
            </a:r>
            <a:r>
              <a:rPr lang="it-IT" sz="2800" dirty="0" err="1" smtClean="0"/>
              <a:t>each</a:t>
            </a:r>
            <a:r>
              <a:rPr lang="it-IT" sz="2800" dirty="0" smtClean="0"/>
              <a:t> </a:t>
            </a:r>
            <a:r>
              <a:rPr lang="it-IT" sz="2800" dirty="0" err="1" smtClean="0"/>
              <a:t>vehicle</a:t>
            </a:r>
            <a:r>
              <a:rPr lang="it-IT" sz="2800" dirty="0" smtClean="0"/>
              <a:t> </a:t>
            </a:r>
            <a:r>
              <a:rPr lang="it-IT" sz="2800" dirty="0"/>
              <a:t>in case of </a:t>
            </a:r>
            <a:r>
              <a:rPr lang="it-IT" sz="2800" dirty="0" smtClean="0"/>
              <a:t> </a:t>
            </a:r>
            <a:r>
              <a:rPr lang="it-IT" sz="2800" dirty="0" err="1" smtClean="0"/>
              <a:t>unpredictable</a:t>
            </a:r>
            <a:r>
              <a:rPr lang="it-IT" sz="2800" dirty="0" smtClean="0"/>
              <a:t> fault </a:t>
            </a:r>
            <a:r>
              <a:rPr lang="it-IT" sz="2800" dirty="0"/>
              <a:t>of a </a:t>
            </a:r>
            <a:r>
              <a:rPr lang="it-IT" sz="2800" dirty="0" err="1"/>
              <a:t>battery</a:t>
            </a:r>
            <a:r>
              <a:rPr lang="it-IT" sz="2800" dirty="0"/>
              <a: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a:t>avalilable</a:t>
            </a:r>
            <a:r>
              <a:rPr lang="it-IT" sz="2800" dirty="0"/>
              <a:t> </a:t>
            </a:r>
            <a:r>
              <a:rPr lang="it-IT" sz="2800" dirty="0" err="1"/>
              <a:t>battery</a:t>
            </a:r>
            <a:r>
              <a:rPr lang="it-IT" sz="2800" dirty="0"/>
              <a:t> </a:t>
            </a:r>
            <a:r>
              <a:rPr lang="it-IT" sz="2800" dirty="0" err="1"/>
              <a:t>that</a:t>
            </a:r>
            <a:r>
              <a:rPr lang="it-IT" sz="2800" dirty="0"/>
              <a:t> </a:t>
            </a:r>
            <a:r>
              <a:rPr lang="it-IT" sz="2800" dirty="0" err="1"/>
              <a:t>will</a:t>
            </a:r>
            <a:r>
              <a:rPr lang="it-IT" sz="2800" dirty="0"/>
              <a:t> be </a:t>
            </a:r>
            <a:r>
              <a:rPr lang="it-IT" sz="2800" dirty="0" err="1"/>
              <a:t>booked</a:t>
            </a:r>
            <a:r>
              <a:rPr lang="it-IT" sz="2800" dirty="0" smtClean="0"/>
              <a:t>.</a:t>
            </a:r>
          </a:p>
          <a:p>
            <a:pPr eaLnBrk="1" hangingPunct="1"/>
            <a:endParaRPr lang="it-IT" sz="2800" dirty="0"/>
          </a:p>
        </p:txBody>
      </p:sp>
    </p:spTree>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Service </a:t>
            </a:r>
            <a:r>
              <a:rPr lang="it-IT" sz="2800" dirty="0" err="1" smtClean="0"/>
              <a:t>loosely</a:t>
            </a:r>
            <a:r>
              <a:rPr lang="it-IT" sz="2800" dirty="0" smtClean="0"/>
              <a:t> </a:t>
            </a:r>
            <a:r>
              <a:rPr lang="it-IT" sz="2800" dirty="0" err="1" smtClean="0"/>
              <a:t>coupled</a:t>
            </a:r>
            <a:endParaRPr lang="it-IT" sz="2800" dirty="0" smtClean="0"/>
          </a:p>
          <a:p>
            <a:pPr lvl="2" eaLnBrk="1" hangingPunct="1"/>
            <a:r>
              <a:rPr lang="it-IT" sz="2800" dirty="0" err="1" smtClean="0"/>
              <a:t>Indipendence</a:t>
            </a:r>
            <a:r>
              <a:rPr lang="it-IT" sz="2800" dirty="0" smtClean="0"/>
              <a:t> of </a:t>
            </a:r>
            <a:r>
              <a:rPr lang="it-IT" sz="2800" dirty="0" err="1" smtClean="0"/>
              <a:t>each</a:t>
            </a:r>
            <a:r>
              <a:rPr lang="it-IT" sz="2800" dirty="0" smtClean="0"/>
              <a:t> service </a:t>
            </a:r>
            <a:r>
              <a:rPr lang="it-IT" sz="2800" dirty="0" err="1" smtClean="0"/>
              <a:t>at</a:t>
            </a:r>
            <a:r>
              <a:rPr lang="it-IT" sz="2800" dirty="0" smtClean="0"/>
              <a:t> </a:t>
            </a:r>
            <a:r>
              <a:rPr lang="it-IT" sz="2800" dirty="0" err="1" smtClean="0"/>
              <a:t>develop</a:t>
            </a:r>
            <a:r>
              <a:rPr lang="it-IT" sz="2800" dirty="0" smtClean="0"/>
              <a:t>, deploy and scale out time</a:t>
            </a:r>
          </a:p>
          <a:p>
            <a:pPr lvl="1" eaLnBrk="1" hangingPunct="1"/>
            <a:r>
              <a:rPr lang="it-IT" sz="2800" b="1" dirty="0" smtClean="0"/>
              <a:t>Technical </a:t>
            </a:r>
            <a:endParaRPr lang="it-IT" sz="2800" b="1" dirty="0"/>
          </a:p>
          <a:p>
            <a:pPr lvl="2" eaLnBrk="1" hangingPunct="1"/>
            <a:r>
              <a:rPr lang="it-IT" sz="2800" dirty="0" err="1" smtClean="0"/>
              <a:t>Flexible</a:t>
            </a:r>
            <a:r>
              <a:rPr lang="it-IT" sz="2800" dirty="0" smtClean="0"/>
              <a:t> and </a:t>
            </a:r>
            <a:r>
              <a:rPr lang="it-IT" sz="2800" dirty="0" err="1" smtClean="0"/>
              <a:t>invariant</a:t>
            </a:r>
            <a:r>
              <a:rPr lang="it-IT" sz="2800" dirty="0" smtClean="0"/>
              <a:t> deployment in </a:t>
            </a:r>
            <a:r>
              <a:rPr lang="it-IT" sz="2800" dirty="0" err="1" smtClean="0"/>
              <a:t>each</a:t>
            </a:r>
            <a:r>
              <a:rPr lang="it-IT" sz="2800" dirty="0" smtClean="0"/>
              <a:t> </a:t>
            </a:r>
            <a:r>
              <a:rPr lang="it-IT" sz="2800" dirty="0" err="1" smtClean="0"/>
              <a:t>environment</a:t>
            </a:r>
            <a:endParaRPr lang="it-IT" sz="2800" dirty="0" smtClean="0"/>
          </a:p>
          <a:p>
            <a:pPr lvl="3" eaLnBrk="1" hangingPunct="1"/>
            <a:r>
              <a:rPr lang="it-IT" sz="2800" dirty="0" smtClean="0"/>
              <a:t>Local  </a:t>
            </a:r>
          </a:p>
          <a:p>
            <a:pPr lvl="3" eaLnBrk="1" hangingPunct="1"/>
            <a:r>
              <a:rPr lang="it-IT" sz="2800" dirty="0" err="1" smtClean="0"/>
              <a:t>Containerizing</a:t>
            </a:r>
            <a:endParaRPr lang="it-IT" sz="2800" dirty="0" smtClean="0"/>
          </a:p>
          <a:p>
            <a:pPr lvl="3" eaLnBrk="1" hangingPunct="1"/>
            <a:r>
              <a:rPr lang="it-IT" sz="2800" dirty="0" err="1"/>
              <a:t>Cloud</a:t>
            </a:r>
            <a:r>
              <a:rPr lang="it-IT" sz="2800" dirty="0"/>
              <a:t> </a:t>
            </a:r>
            <a:r>
              <a:rPr lang="it-IT" sz="2800" dirty="0" err="1"/>
              <a:t>based</a:t>
            </a:r>
            <a:r>
              <a:rPr lang="it-IT" sz="2800" dirty="0"/>
              <a:t> </a:t>
            </a:r>
          </a:p>
          <a:p>
            <a:pPr lvl="2" eaLnBrk="1" hangingPunct="1"/>
            <a:r>
              <a:rPr lang="it-IT" sz="2800" dirty="0" err="1" smtClean="0"/>
              <a:t>Realize</a:t>
            </a:r>
            <a:r>
              <a:rPr lang="it-IT" sz="2800" dirty="0" smtClean="0"/>
              <a:t> data </a:t>
            </a:r>
            <a:r>
              <a:rPr lang="it-IT" sz="2800" dirty="0" err="1" smtClean="0"/>
              <a:t>consistency</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err="1" smtClean="0"/>
              <a:t>Poliglot</a:t>
            </a:r>
            <a:r>
              <a:rPr lang="it-IT" sz="2800" dirty="0" smtClean="0"/>
              <a:t> </a:t>
            </a:r>
            <a:r>
              <a:rPr lang="it-IT" sz="2800" dirty="0" err="1" smtClean="0"/>
              <a:t>persistence</a:t>
            </a:r>
            <a:r>
              <a:rPr lang="it-IT" sz="2800" dirty="0" smtClean="0"/>
              <a:t> with </a:t>
            </a:r>
            <a:r>
              <a:rPr lang="it-IT" sz="2800" dirty="0" err="1" smtClean="0"/>
              <a:t>different</a:t>
            </a:r>
            <a:r>
              <a:rPr lang="it-IT" sz="2800" dirty="0" smtClean="0"/>
              <a:t> data </a:t>
            </a:r>
            <a:r>
              <a:rPr lang="it-IT" sz="2800" dirty="0" err="1" smtClean="0"/>
              <a:t>store</a:t>
            </a:r>
            <a:endParaRPr lang="it-IT" dirty="0" smtClean="0"/>
          </a:p>
          <a:p>
            <a:pPr lvl="1" eaLnBrk="1" hangingPunct="1"/>
            <a:r>
              <a:rPr lang="it-IT" sz="2800" b="1" dirty="0"/>
              <a:t>System	</a:t>
            </a:r>
          </a:p>
          <a:p>
            <a:pPr lvl="2" eaLnBrk="1" hangingPunct="1"/>
            <a:r>
              <a:rPr lang="it-IT" sz="2800" dirty="0"/>
              <a:t>Simple </a:t>
            </a:r>
            <a:r>
              <a:rPr lang="it-IT" sz="2800" dirty="0" err="1"/>
              <a:t>infrastructure</a:t>
            </a:r>
            <a:r>
              <a:rPr lang="it-IT" sz="2800" dirty="0"/>
              <a:t> scale-out </a:t>
            </a:r>
            <a:r>
              <a:rPr lang="it-IT" sz="2800" dirty="0" smtClean="0"/>
              <a:t>(</a:t>
            </a:r>
            <a:r>
              <a:rPr lang="it-IT" sz="2800" dirty="0" err="1" smtClean="0"/>
              <a:t>without</a:t>
            </a:r>
            <a:r>
              <a:rPr lang="it-IT" sz="2800" dirty="0" smtClean="0"/>
              <a:t> service </a:t>
            </a:r>
            <a:r>
              <a:rPr lang="it-IT" sz="2800" dirty="0" err="1" smtClean="0"/>
              <a:t>downtime</a:t>
            </a:r>
            <a:r>
              <a:rPr lang="it-IT" sz="2800" dirty="0" smtClean="0"/>
              <a:t>)</a:t>
            </a:r>
          </a:p>
          <a:p>
            <a:pPr lvl="2" eaLnBrk="1" hangingPunct="1"/>
            <a:r>
              <a:rPr lang="it-IT" sz="2800" dirty="0" err="1" smtClean="0"/>
              <a:t>Flexible</a:t>
            </a:r>
            <a:r>
              <a:rPr lang="it-IT" sz="2800" dirty="0" smtClean="0"/>
              <a:t> </a:t>
            </a:r>
            <a:r>
              <a:rPr lang="it-IT" sz="2800" dirty="0" err="1" smtClean="0"/>
              <a:t>not</a:t>
            </a:r>
            <a:r>
              <a:rPr lang="it-IT" sz="2800" dirty="0" smtClean="0"/>
              <a:t> </a:t>
            </a:r>
            <a:r>
              <a:rPr lang="it-IT" sz="2800" dirty="0" err="1" smtClean="0"/>
              <a:t>coded</a:t>
            </a:r>
            <a:r>
              <a:rPr lang="it-IT" sz="2800" dirty="0" smtClean="0"/>
              <a:t> service </a:t>
            </a:r>
            <a:r>
              <a:rPr lang="it-IT" sz="2800" dirty="0" err="1" smtClean="0"/>
              <a:t>resolution</a:t>
            </a:r>
            <a:r>
              <a:rPr lang="it-IT" sz="2800" dirty="0" smtClean="0"/>
              <a:t> (service </a:t>
            </a:r>
            <a:r>
              <a:rPr lang="it-IT" sz="2800" dirty="0" err="1" smtClean="0"/>
              <a:t>discovery</a:t>
            </a:r>
            <a:r>
              <a:rPr lang="it-IT" sz="2800" dirty="0" smtClean="0"/>
              <a:t>) </a:t>
            </a:r>
            <a:endParaRPr lang="it-IT" sz="2800" dirty="0"/>
          </a:p>
          <a:p>
            <a:pPr lvl="2" eaLnBrk="1" hangingPunct="1"/>
            <a:r>
              <a:rPr lang="it-IT" sz="2800" dirty="0"/>
              <a:t>Client side </a:t>
            </a:r>
            <a:r>
              <a:rPr lang="it-IT" sz="2800" dirty="0" err="1"/>
              <a:t>Load</a:t>
            </a:r>
            <a:r>
              <a:rPr lang="it-IT" sz="2800" dirty="0"/>
              <a:t> </a:t>
            </a:r>
            <a:r>
              <a:rPr lang="it-IT" sz="2800" dirty="0" err="1"/>
              <a:t>Balancing</a:t>
            </a:r>
            <a:r>
              <a:rPr lang="it-IT" sz="2800" dirty="0"/>
              <a:t> (non </a:t>
            </a:r>
            <a:r>
              <a:rPr lang="it-IT" sz="2800" dirty="0" err="1"/>
              <a:t>load</a:t>
            </a:r>
            <a:r>
              <a:rPr lang="it-IT" sz="2800" dirty="0"/>
              <a:t> </a:t>
            </a:r>
            <a:r>
              <a:rPr lang="it-IT" sz="2800" dirty="0" err="1"/>
              <a:t>balancing</a:t>
            </a:r>
            <a:r>
              <a:rPr lang="it-IT" sz="2800" dirty="0"/>
              <a:t> configuration </a:t>
            </a:r>
            <a:r>
              <a:rPr lang="it-IT" sz="2800" dirty="0" err="1"/>
              <a:t>needs</a:t>
            </a:r>
            <a:r>
              <a:rPr lang="it-IT" sz="2800" dirty="0"/>
              <a:t>- </a:t>
            </a:r>
            <a:r>
              <a:rPr lang="it-IT" sz="2800" dirty="0" err="1"/>
              <a:t>simple</a:t>
            </a:r>
            <a:r>
              <a:rPr lang="it-IT" sz="2800" dirty="0"/>
              <a:t> </a:t>
            </a:r>
            <a:r>
              <a:rPr lang="it-IT" sz="2800" dirty="0" err="1"/>
              <a:t>add</a:t>
            </a:r>
            <a:r>
              <a:rPr lang="it-IT" sz="2800" dirty="0"/>
              <a:t> </a:t>
            </a:r>
            <a:r>
              <a:rPr lang="it-IT" sz="2800" dirty="0" err="1"/>
              <a:t>instance</a:t>
            </a:r>
            <a:r>
              <a:rPr lang="it-IT" sz="2800" dirty="0" smtClean="0"/>
              <a:t>)</a:t>
            </a:r>
            <a:endParaRPr lang="it-IT" sz="2800" dirty="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lvl="1" eaLnBrk="1" hangingPunct="1"/>
            <a:r>
              <a:rPr lang="it-IT" dirty="0" smtClean="0"/>
              <a:t>Project Management </a:t>
            </a:r>
            <a:r>
              <a:rPr lang="it-IT" dirty="0" err="1" smtClean="0"/>
              <a:t>related</a:t>
            </a:r>
            <a:endParaRPr lang="it-IT" dirty="0" smtClean="0"/>
          </a:p>
          <a:p>
            <a:pPr lvl="2" eaLnBrk="1" hangingPunct="1"/>
            <a:r>
              <a:rPr lang="it-IT" sz="2800" dirty="0" err="1" smtClean="0"/>
              <a:t>Deliver</a:t>
            </a:r>
            <a:r>
              <a:rPr lang="it-IT" sz="2800" dirty="0" smtClean="0"/>
              <a:t> software </a:t>
            </a:r>
            <a:r>
              <a:rPr lang="it-IT" sz="2800" dirty="0" err="1" smtClean="0"/>
              <a:t>faster</a:t>
            </a:r>
            <a:r>
              <a:rPr lang="it-IT" sz="2800" dirty="0" smtClean="0"/>
              <a:t> </a:t>
            </a:r>
          </a:p>
          <a:p>
            <a:pPr lvl="2" eaLnBrk="1" hangingPunct="1"/>
            <a:r>
              <a:rPr lang="it-IT" sz="2800" dirty="0" err="1" smtClean="0"/>
              <a:t>Eventually</a:t>
            </a:r>
            <a:r>
              <a:rPr lang="it-IT" sz="2800" dirty="0" smtClean="0"/>
              <a:t> </a:t>
            </a:r>
            <a:r>
              <a:rPr lang="it-IT" sz="2800" dirty="0" err="1" smtClean="0"/>
              <a:t>embrace</a:t>
            </a:r>
            <a:r>
              <a:rPr lang="it-IT" sz="2800" dirty="0" smtClean="0"/>
              <a:t> new </a:t>
            </a:r>
            <a:r>
              <a:rPr lang="it-IT" sz="2800" dirty="0" err="1" smtClean="0"/>
              <a:t>technology</a:t>
            </a:r>
            <a:r>
              <a:rPr lang="it-IT" sz="2800" dirty="0" smtClean="0"/>
              <a:t> </a:t>
            </a:r>
            <a:r>
              <a:rPr lang="it-IT" sz="2800" dirty="0" err="1" smtClean="0"/>
              <a:t>adopting</a:t>
            </a:r>
            <a:r>
              <a:rPr lang="it-IT" sz="2800" dirty="0" smtClean="0"/>
              <a:t> </a:t>
            </a:r>
            <a:r>
              <a:rPr lang="it-IT" sz="2800" dirty="0" err="1" smtClean="0"/>
              <a:t>them</a:t>
            </a:r>
            <a:r>
              <a:rPr lang="it-IT" sz="2800" dirty="0" smtClean="0"/>
              <a:t> </a:t>
            </a:r>
            <a:r>
              <a:rPr lang="it-IT" sz="2800" dirty="0" err="1" smtClean="0"/>
              <a:t>quickly</a:t>
            </a:r>
            <a:r>
              <a:rPr lang="it-IT" sz="2800" dirty="0"/>
              <a:t> </a:t>
            </a:r>
            <a:r>
              <a:rPr lang="it-IT" sz="2800" dirty="0" smtClean="0"/>
              <a:t>with the minimum impact to the </a:t>
            </a:r>
            <a:r>
              <a:rPr lang="it-IT" sz="2800" dirty="0" err="1" smtClean="0"/>
              <a:t>system</a:t>
            </a:r>
            <a:endParaRPr lang="it-IT" sz="2800" dirty="0" smtClean="0"/>
          </a:p>
          <a:p>
            <a:pPr lvl="2" eaLnBrk="1" hangingPunct="1"/>
            <a:r>
              <a:rPr lang="it-IT" sz="2800" dirty="0" err="1" smtClean="0"/>
              <a:t>Apply</a:t>
            </a:r>
            <a:r>
              <a:rPr lang="it-IT" sz="2800" dirty="0" smtClean="0"/>
              <a:t> Small teams </a:t>
            </a:r>
            <a:r>
              <a:rPr lang="it-IT" sz="2800" dirty="0" err="1"/>
              <a:t>distributed</a:t>
            </a:r>
            <a:r>
              <a:rPr lang="it-IT" sz="2800" dirty="0"/>
              <a:t> </a:t>
            </a:r>
            <a:r>
              <a:rPr lang="it-IT" sz="2800" dirty="0" err="1" smtClean="0"/>
              <a:t>geographically</a:t>
            </a:r>
            <a:endParaRPr lang="it-IT" sz="2800" dirty="0" smtClean="0"/>
          </a:p>
          <a:p>
            <a:pPr lvl="2" eaLnBrk="1" hangingPunct="1"/>
            <a:r>
              <a:rPr lang="it-IT" sz="2800" dirty="0" smtClean="0"/>
              <a:t>Optimizing skill </a:t>
            </a:r>
            <a:r>
              <a:rPr lang="it-IT" sz="2800" dirty="0" err="1" smtClean="0"/>
              <a:t>distribution</a:t>
            </a:r>
            <a:r>
              <a:rPr lang="it-IT" sz="2800" dirty="0" smtClean="0"/>
              <a:t> (</a:t>
            </a:r>
            <a:r>
              <a:rPr lang="it-IT" sz="2800" dirty="0" err="1" smtClean="0"/>
              <a:t>avoiding</a:t>
            </a:r>
            <a:r>
              <a:rPr lang="it-IT" sz="2800" dirty="0" smtClean="0"/>
              <a:t> skill -</a:t>
            </a:r>
            <a:r>
              <a:rPr lang="it-IT" sz="2800" dirty="0" err="1" smtClean="0"/>
              <a:t>distribution</a:t>
            </a:r>
            <a:r>
              <a:rPr lang="it-IT" sz="2800" dirty="0" smtClean="0"/>
              <a:t> ; </a:t>
            </a:r>
            <a:r>
              <a:rPr lang="it-IT" sz="2800" dirty="0" err="1" smtClean="0"/>
              <a:t>techical</a:t>
            </a:r>
            <a:r>
              <a:rPr lang="it-IT" sz="2800" dirty="0" smtClean="0"/>
              <a:t> skill </a:t>
            </a:r>
            <a:r>
              <a:rPr lang="it-IT" sz="2800" dirty="0" err="1" smtClean="0"/>
              <a:t>where</a:t>
            </a:r>
            <a:r>
              <a:rPr lang="it-IT" sz="2800" dirty="0" smtClean="0"/>
              <a:t> </a:t>
            </a:r>
            <a:r>
              <a:rPr lang="it-IT" sz="2800" dirty="0" err="1" smtClean="0"/>
              <a:t>it</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necessary</a:t>
            </a:r>
            <a:r>
              <a:rPr lang="it-IT" sz="2800" dirty="0" smtClean="0"/>
              <a:t> -QA)</a:t>
            </a:r>
          </a:p>
          <a:p>
            <a:pPr lvl="2" eaLnBrk="1" hangingPunct="1"/>
            <a:r>
              <a:rPr lang="it-IT" sz="2800" dirty="0" err="1" smtClean="0"/>
              <a:t>Each</a:t>
            </a:r>
            <a:r>
              <a:rPr lang="it-IT" sz="2800" dirty="0" smtClean="0"/>
              <a:t> team with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 )</a:t>
            </a:r>
            <a:endParaRPr lang="it-IT" sz="2800" dirty="0"/>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Title and Content">
  <a:themeElements>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docProps/app.xml><?xml version="1.0" encoding="utf-8"?>
<Properties xmlns="http://schemas.openxmlformats.org/officeDocument/2006/extended-properties" xmlns:vt="http://schemas.openxmlformats.org/officeDocument/2006/docPropsVTypes">
  <TotalTime>3676</TotalTime>
  <Pages>0</Pages>
  <Words>3081</Words>
  <Characters>0</Characters>
  <Application>Microsoft Office PowerPoint</Application>
  <PresentationFormat>Personalizzato</PresentationFormat>
  <Lines>0</Lines>
  <Paragraphs>635</Paragraphs>
  <Slides>56</Slides>
  <Notes>0</Notes>
  <HiddenSlides>0</HiddenSlides>
  <MMClips>0</MMClips>
  <ScaleCrop>false</ScaleCrop>
  <HeadingPairs>
    <vt:vector size="4" baseType="variant">
      <vt:variant>
        <vt:lpstr>Tema</vt:lpstr>
      </vt:variant>
      <vt:variant>
        <vt:i4>4</vt:i4>
      </vt:variant>
      <vt:variant>
        <vt:lpstr>Titoli diapositive</vt:lpstr>
      </vt:variant>
      <vt:variant>
        <vt:i4>56</vt:i4>
      </vt:variant>
    </vt:vector>
  </HeadingPairs>
  <TitlesOfParts>
    <vt:vector size="60" baseType="lpstr">
      <vt:lpstr>Default - Title Slide</vt:lpstr>
      <vt:lpstr>Default - Title and Content</vt:lpstr>
      <vt:lpstr>Default - 1_Title Slide</vt:lpstr>
      <vt:lpstr>Default - 1_Title and Content</vt:lpstr>
      <vt:lpstr>Presentazione standard di PowerPoint</vt:lpstr>
      <vt:lpstr>Presentazione standard di PowerPoint</vt:lpstr>
      <vt:lpstr>Presentazione standard di PowerPoint</vt:lpstr>
      <vt:lpstr>Full lifecycle of a microservice: how to realize a fault-tolerant and reliable architecture and deliver it as a Docker container or in a Cloud environment</vt:lpstr>
      <vt:lpstr>Abstract  </vt:lpstr>
      <vt:lpstr>Business context</vt:lpstr>
      <vt:lpstr>Requirements</vt:lpstr>
      <vt:lpstr>Requirements</vt:lpstr>
      <vt:lpstr>Requirements</vt:lpstr>
      <vt:lpstr>Requirements fullfilment: Design Pattern</vt:lpstr>
      <vt:lpstr>Pattern: Database per service /MICROSERVICE : IMPLEMENTING THE DATABASE PER SERVICE PATTERN</vt:lpstr>
      <vt:lpstr>Pattern: Database per service /MICROSERVICE : IMPLEMENTING THE DATABASE PER SERVICE PATTERN</vt:lpstr>
      <vt:lpstr>Presentazione standard di PowerPoint</vt:lpstr>
      <vt:lpstr>Pattern: Database per service /MICROSERVICE :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Requirements fullfilment: Lifecycle process</vt:lpstr>
      <vt:lpstr>Requirements fullfilment: Lifecycle process</vt:lpstr>
      <vt:lpstr>Lifecycle process</vt:lpstr>
      <vt:lpstr>DEVELOPMENT / UNIT TEST</vt:lpstr>
      <vt:lpstr>INTEGRATION TEST</vt:lpstr>
      <vt:lpstr>Docker</vt:lpstr>
      <vt:lpstr>Docker</vt:lpstr>
      <vt:lpstr>QUALITY ASSURANCE</vt:lpstr>
      <vt:lpstr>Docker Hub</vt:lpstr>
      <vt:lpstr>Docker Hub</vt:lpstr>
      <vt:lpstr>Jenkins@Openshift</vt:lpstr>
      <vt:lpstr>Presentazione standard di PowerPoint</vt:lpstr>
      <vt:lpstr>QUALITY ASSURANCE</vt:lpstr>
      <vt:lpstr>PRODUCTION</vt:lpstr>
      <vt:lpstr>Presentazione standard di PowerPoint</vt:lpstr>
      <vt:lpstr>Event driven architecture: transaction issues</vt:lpstr>
      <vt:lpstr>Event driven architecture: transaction issues</vt:lpstr>
      <vt:lpstr>Event driven architecture: transaction issues</vt:lpstr>
      <vt:lpstr>Event driven architecture System landscape</vt:lpstr>
      <vt:lpstr>Apache Kafka</vt:lpstr>
      <vt:lpstr>Presentazione standard di PowerPoint</vt:lpstr>
      <vt:lpstr>Wiring Microservice: Discovery Service</vt:lpstr>
      <vt:lpstr>Wiring Microservice: Discovery Service</vt:lpstr>
      <vt:lpstr>Presentazione standard di PowerPoint</vt:lpstr>
      <vt:lpstr>Microservice: Load Balancing</vt:lpstr>
      <vt:lpstr>Load balancing: system landscape </vt:lpstr>
      <vt:lpstr>Presentazione standard di PowerPoint</vt:lpstr>
      <vt:lpstr>Presentazione standard di PowerPoint</vt:lpstr>
      <vt:lpstr>Presentazione standard di PowerPoint</vt:lpstr>
      <vt:lpstr>System landscape</vt:lpstr>
      <vt:lpstr>System landscape</vt:lpstr>
      <vt:lpstr>System landscape</vt:lpstr>
      <vt:lpstr>System landscape</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subject/>
  <dc:creator>Diana</dc:creator>
  <cp:keywords/>
  <dc:description/>
  <cp:lastModifiedBy>Poste Italiane S.P.A.</cp:lastModifiedBy>
  <cp:revision>354</cp:revision>
  <dcterms:modified xsi:type="dcterms:W3CDTF">2016-09-13T16:37:48Z</dcterms:modified>
</cp:coreProperties>
</file>